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44"/>
  </p:notesMasterIdLst>
  <p:handoutMasterIdLst>
    <p:handoutMasterId r:id="rId45"/>
  </p:handoutMasterIdLst>
  <p:sldIdLst>
    <p:sldId id="256" r:id="rId2"/>
    <p:sldId id="257" r:id="rId3"/>
    <p:sldId id="261" r:id="rId4"/>
    <p:sldId id="258" r:id="rId5"/>
    <p:sldId id="260" r:id="rId6"/>
    <p:sldId id="305" r:id="rId7"/>
    <p:sldId id="290" r:id="rId8"/>
    <p:sldId id="318" r:id="rId9"/>
    <p:sldId id="319" r:id="rId10"/>
    <p:sldId id="321" r:id="rId11"/>
    <p:sldId id="306" r:id="rId12"/>
    <p:sldId id="307" r:id="rId13"/>
    <p:sldId id="308" r:id="rId14"/>
    <p:sldId id="266" r:id="rId15"/>
    <p:sldId id="267" r:id="rId16"/>
    <p:sldId id="315" r:id="rId17"/>
    <p:sldId id="289" r:id="rId18"/>
    <p:sldId id="263" r:id="rId19"/>
    <p:sldId id="322" r:id="rId20"/>
    <p:sldId id="326" r:id="rId21"/>
    <p:sldId id="323" r:id="rId22"/>
    <p:sldId id="317" r:id="rId23"/>
    <p:sldId id="304" r:id="rId24"/>
    <p:sldId id="277" r:id="rId25"/>
    <p:sldId id="262" r:id="rId26"/>
    <p:sldId id="273" r:id="rId27"/>
    <p:sldId id="324" r:id="rId28"/>
    <p:sldId id="274" r:id="rId29"/>
    <p:sldId id="325" r:id="rId30"/>
    <p:sldId id="310" r:id="rId31"/>
    <p:sldId id="271" r:id="rId32"/>
    <p:sldId id="259" r:id="rId33"/>
    <p:sldId id="278" r:id="rId34"/>
    <p:sldId id="279" r:id="rId35"/>
    <p:sldId id="280" r:id="rId36"/>
    <p:sldId id="282" r:id="rId37"/>
    <p:sldId id="313" r:id="rId38"/>
    <p:sldId id="303" r:id="rId39"/>
    <p:sldId id="284" r:id="rId40"/>
    <p:sldId id="312" r:id="rId41"/>
    <p:sldId id="286" r:id="rId42"/>
    <p:sldId id="28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14" autoAdjust="0"/>
    <p:restoredTop sz="94660"/>
  </p:normalViewPr>
  <p:slideViewPr>
    <p:cSldViewPr>
      <p:cViewPr varScale="1">
        <p:scale>
          <a:sx n="97" d="100"/>
          <a:sy n="97" d="100"/>
        </p:scale>
        <p:origin x="-114"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AC470A-467C-49CE-979F-6B8AB7096EC1}" type="datetimeFigureOut">
              <a:rPr lang="en-US" smtClean="0"/>
              <a:t>9/14/2011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8135D6-1E4D-44FA-8C9A-5CCE8569EA4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A6FD2-C800-43EF-B972-7209AFC31CCC}"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881D05-1589-4182-A50D-1824F62C3E5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52356-3FCA-40C5-B280-FE382E57E626}" type="slidenum">
              <a:rPr lang="en-US"/>
              <a:pPr/>
              <a:t>3</a:t>
            </a:fld>
            <a:endParaRPr 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79835-AFB8-4788-B680-5F9CBBA3ABE9}" type="slidenum">
              <a:rPr lang="en-US"/>
              <a:pPr/>
              <a:t>21</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D4DAA-2DD2-4A4A-87FF-3DE0C87985EB}" type="slidenum">
              <a:rPr lang="en-US"/>
              <a:pPr/>
              <a:t>22</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F3F65-658A-42CE-BD4F-5765D1E46BF6}" type="slidenum">
              <a:rPr lang="en-US"/>
              <a:pPr/>
              <a:t>25</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B710F-5ADE-40E5-8E3B-07C95C66DD88}" type="slidenum">
              <a:rPr lang="en-US"/>
              <a:pPr/>
              <a:t>26</a:t>
            </a:fld>
            <a:endParaRPr lang="en-US" dirty="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B710F-5ADE-40E5-8E3B-07C95C66DD88}" type="slidenum">
              <a:rPr lang="en-US"/>
              <a:pPr/>
              <a:t>27</a:t>
            </a:fld>
            <a:endParaRPr lang="en-US" dirty="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24C6A-B5FA-4544-9259-134587FB4C5D}" type="slidenum">
              <a:rPr lang="en-US"/>
              <a:pPr/>
              <a:t>31</a:t>
            </a:fld>
            <a:endParaRPr 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35759-D09F-4A21-B95B-B4EC4A4FCC00}" type="slidenum">
              <a:rPr lang="en-US"/>
              <a:pPr/>
              <a:t>5</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79835-AFB8-4788-B680-5F9CBBA3ABE9}" type="slidenum">
              <a:rPr lang="en-US"/>
              <a:pPr/>
              <a:t>7</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79835-AFB8-4788-B680-5F9CBBA3ABE9}" type="slidenum">
              <a:rPr lang="en-US"/>
              <a:pPr/>
              <a:t>14</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806C3-203A-4456-88D9-377C523CDC5F}" type="slidenum">
              <a:rPr lang="en-US"/>
              <a:pPr/>
              <a:t>15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806C3-203A-4456-88D9-377C523CDC5F}" type="slidenum">
              <a:rPr lang="en-US"/>
              <a:pPr/>
              <a:t>16</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7E560-3A90-45E4-A187-3BF5F36099E0}" type="slidenum">
              <a:rPr lang="en-US"/>
              <a:pPr/>
              <a:t>18</a:t>
            </a:fld>
            <a:endParaRPr 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79835-AFB8-4788-B680-5F9CBBA3ABE9}" type="slidenum">
              <a:rPr lang="en-US"/>
              <a:pPr/>
              <a:t>19</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5B0C3-E3E9-4422-ABF5-357E3CAAB6B2}" type="slidenum">
              <a:rPr lang="en-US"/>
              <a:pPr/>
              <a:t>20</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AA86680-88FF-4FE7-8DAC-BA58B7EF4B4B}" type="datetimeFigureOut">
              <a:rPr lang="en-US" smtClean="0"/>
              <a:pPr/>
              <a:t>9/14/2011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C2C34E-76E1-43A9-9D41-1D3DDCE8A713}"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A86680-88FF-4FE7-8DAC-BA58B7EF4B4B}" type="datetimeFigureOut">
              <a:rPr lang="en-US" smtClean="0"/>
              <a:pPr/>
              <a:t>9/14/2011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2C34E-76E1-43A9-9D41-1D3DDCE8A71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D8C2C34E-76E1-43A9-9D41-1D3DDCE8A713}"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A86680-88FF-4FE7-8DAC-BA58B7EF4B4B}" type="datetimeFigureOut">
              <a:rPr lang="en-US" smtClean="0"/>
              <a:pPr/>
              <a:t>9/14/2011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8B3B8C6-09FD-4BBF-8355-66617FD99524}"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03BFD7B-E872-49BC-B7AB-88C581D2065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A86680-88FF-4FE7-8DAC-BA58B7EF4B4B}" type="datetimeFigureOut">
              <a:rPr lang="en-US" smtClean="0"/>
              <a:pPr/>
              <a:t>9/14/2011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D8C2C34E-76E1-43A9-9D41-1D3DDCE8A713}"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AA86680-88FF-4FE7-8DAC-BA58B7EF4B4B}" type="datetimeFigureOut">
              <a:rPr lang="en-US" smtClean="0"/>
              <a:pPr/>
              <a:t>9/14/2011</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C2C34E-76E1-43A9-9D41-1D3DDCE8A713}"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AA86680-88FF-4FE7-8DAC-BA58B7EF4B4B}" type="datetimeFigureOut">
              <a:rPr lang="en-US" smtClean="0"/>
              <a:pPr/>
              <a:t>9/14/2011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2C34E-76E1-43A9-9D41-1D3DDCE8A713}"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AA86680-88FF-4FE7-8DAC-BA58B7EF4B4B}" type="datetimeFigureOut">
              <a:rPr lang="en-US" smtClean="0"/>
              <a:pPr/>
              <a:t>9/14/2011</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8C2C34E-76E1-43A9-9D41-1D3DDCE8A713}"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A86680-88FF-4FE7-8DAC-BA58B7EF4B4B}" type="datetimeFigureOut">
              <a:rPr lang="en-US" smtClean="0"/>
              <a:pPr/>
              <a:t>9/14/2011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D8C2C34E-76E1-43A9-9D41-1D3DDCE8A7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AA86680-88FF-4FE7-8DAC-BA58B7EF4B4B}" type="datetimeFigureOut">
              <a:rPr lang="en-US" smtClean="0"/>
              <a:pPr/>
              <a:t>9/14/2011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8C2C34E-76E1-43A9-9D41-1D3DDCE8A7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8C2C34E-76E1-43A9-9D41-1D3DDCE8A713}"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FAA86680-88FF-4FE7-8DAC-BA58B7EF4B4B}" type="datetimeFigureOut">
              <a:rPr lang="en-US" smtClean="0"/>
              <a:pPr/>
              <a:t>9/14/2011</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D8C2C34E-76E1-43A9-9D41-1D3DDCE8A713}"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FAA86680-88FF-4FE7-8DAC-BA58B7EF4B4B}" type="datetimeFigureOut">
              <a:rPr lang="en-US" smtClean="0"/>
              <a:pPr/>
              <a:t>9/14/2011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AA86680-88FF-4FE7-8DAC-BA58B7EF4B4B}" type="datetimeFigureOut">
              <a:rPr lang="en-US" smtClean="0"/>
              <a:pPr/>
              <a:t>9/14/2011</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8C2C34E-76E1-43A9-9D41-1D3DDCE8A713}"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risafety.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667000"/>
            <a:ext cx="6400800" cy="2611902"/>
          </a:xfrm>
        </p:spPr>
        <p:txBody>
          <a:bodyPr>
            <a:normAutofit fontScale="92500" lnSpcReduction="10000"/>
          </a:bodyPr>
          <a:lstStyle/>
          <a:p>
            <a:endParaRPr lang="en-US" sz="2400" dirty="0" smtClean="0"/>
          </a:p>
          <a:p>
            <a:pPr algn="ctr"/>
            <a:r>
              <a:rPr lang="en-US" sz="2400" b="1" dirty="0" smtClean="0">
                <a:solidFill>
                  <a:srgbClr val="C00000"/>
                </a:solidFill>
              </a:rPr>
              <a:t>SUNY Stony Brook</a:t>
            </a:r>
          </a:p>
          <a:p>
            <a:pPr algn="ctr"/>
            <a:r>
              <a:rPr lang="en-US" sz="2400" b="1" dirty="0" smtClean="0">
                <a:solidFill>
                  <a:srgbClr val="C00000"/>
                </a:solidFill>
              </a:rPr>
              <a:t>Social Cognitive, and Affective Neuroscience (SCAN) Center</a:t>
            </a:r>
          </a:p>
          <a:p>
            <a:pPr algn="ctr"/>
            <a:endParaRPr lang="en-US" sz="2400" dirty="0" smtClean="0">
              <a:solidFill>
                <a:srgbClr val="C00000"/>
              </a:solidFill>
            </a:endParaRPr>
          </a:p>
          <a:p>
            <a:pPr algn="ctr"/>
            <a:r>
              <a:rPr lang="en-US" sz="2400" b="1" dirty="0" smtClean="0">
                <a:solidFill>
                  <a:srgbClr val="C00000"/>
                </a:solidFill>
              </a:rPr>
              <a:t>Updated: September 2011</a:t>
            </a:r>
            <a:endParaRPr lang="en-US" sz="2400" b="1" dirty="0">
              <a:solidFill>
                <a:srgbClr val="C00000"/>
              </a:solidFill>
            </a:endParaRPr>
          </a:p>
        </p:txBody>
      </p:sp>
      <p:sp>
        <p:nvSpPr>
          <p:cNvPr id="2" name="Title 1"/>
          <p:cNvSpPr>
            <a:spLocks noGrp="1"/>
          </p:cNvSpPr>
          <p:nvPr>
            <p:ph type="ctrTitle"/>
          </p:nvPr>
        </p:nvSpPr>
        <p:spPr/>
        <p:txBody>
          <a:bodyPr>
            <a:normAutofit/>
          </a:bodyPr>
          <a:lstStyle/>
          <a:p>
            <a:r>
              <a:rPr lang="en-US" dirty="0" smtClean="0">
                <a:solidFill>
                  <a:schemeClr val="tx1"/>
                </a:solidFill>
              </a:rPr>
              <a:t>MRI Safety,</a:t>
            </a:r>
            <a:br>
              <a:rPr lang="en-US" dirty="0" smtClean="0">
                <a:solidFill>
                  <a:schemeClr val="tx1"/>
                </a:solidFill>
              </a:rPr>
            </a:br>
            <a:r>
              <a:rPr lang="en-US" dirty="0" smtClean="0">
                <a:solidFill>
                  <a:schemeClr val="tx1"/>
                </a:solidFill>
              </a:rPr>
              <a:t>Policies and Procedures</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Absorption Rate</a:t>
            </a:r>
            <a:endParaRPr lang="en-US" dirty="0"/>
          </a:p>
        </p:txBody>
      </p:sp>
      <p:sp>
        <p:nvSpPr>
          <p:cNvPr id="3" name="Content Placeholder 2"/>
          <p:cNvSpPr>
            <a:spLocks noGrp="1"/>
          </p:cNvSpPr>
          <p:nvPr>
            <p:ph sz="quarter" idx="1"/>
          </p:nvPr>
        </p:nvSpPr>
        <p:spPr>
          <a:xfrm>
            <a:off x="301752" y="1828800"/>
            <a:ext cx="8503920" cy="4270248"/>
          </a:xfrm>
        </p:spPr>
        <p:txBody>
          <a:bodyPr>
            <a:normAutofit lnSpcReduction="10000"/>
          </a:bodyPr>
          <a:lstStyle/>
          <a:p>
            <a:pPr>
              <a:lnSpc>
                <a:spcPct val="90000"/>
              </a:lnSpc>
              <a:spcBef>
                <a:spcPts val="400"/>
              </a:spcBef>
              <a:buFont typeface="Arial" pitchFamily="34" charset="0"/>
              <a:buChar char="•"/>
            </a:pPr>
            <a:r>
              <a:rPr lang="en-US" dirty="0" smtClean="0"/>
              <a:t>The rate the subject absorbs the RF energy is described in terms of Specific Absorption Rate (SAR), measured in watts/kg.</a:t>
            </a:r>
          </a:p>
          <a:p>
            <a:pPr>
              <a:lnSpc>
                <a:spcPct val="90000"/>
              </a:lnSpc>
              <a:spcBef>
                <a:spcPts val="400"/>
              </a:spcBef>
              <a:buFont typeface="Arial" pitchFamily="34" charset="0"/>
              <a:buChar char="•"/>
            </a:pPr>
            <a:endParaRPr lang="en-US" dirty="0" smtClean="0"/>
          </a:p>
          <a:p>
            <a:pPr>
              <a:lnSpc>
                <a:spcPct val="90000"/>
              </a:lnSpc>
              <a:spcBef>
                <a:spcPts val="400"/>
              </a:spcBef>
              <a:buFont typeface="Arial" pitchFamily="34" charset="0"/>
              <a:buChar char="•"/>
            </a:pPr>
            <a:r>
              <a:rPr lang="en-US" dirty="0" smtClean="0"/>
              <a:t>SAR is calculated by the patient’s weight, height and the expected increase in body temperature for each imaging pulse sequence.</a:t>
            </a:r>
          </a:p>
          <a:p>
            <a:pPr>
              <a:lnSpc>
                <a:spcPct val="90000"/>
              </a:lnSpc>
              <a:spcBef>
                <a:spcPts val="400"/>
              </a:spcBef>
              <a:buFont typeface="Arial" pitchFamily="34" charset="0"/>
              <a:buChar char="•"/>
            </a:pPr>
            <a:endParaRPr lang="en-US" dirty="0" smtClean="0"/>
          </a:p>
          <a:p>
            <a:pPr>
              <a:lnSpc>
                <a:spcPct val="90000"/>
              </a:lnSpc>
              <a:spcBef>
                <a:spcPts val="400"/>
              </a:spcBef>
              <a:buFont typeface="Arial" pitchFamily="34" charset="0"/>
              <a:buChar char="•"/>
            </a:pPr>
            <a:r>
              <a:rPr lang="en-US" dirty="0" smtClean="0"/>
              <a:t>The scanner will calculate how much heat will be absorbed by the patient per scan.  If the SAR for the scan is too high the scanner will not let you run your scan.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title"/>
          </p:nvPr>
        </p:nvSpPr>
        <p:spPr/>
        <p:txBody>
          <a:bodyPr>
            <a:normAutofit/>
          </a:bodyPr>
          <a:lstStyle/>
          <a:p>
            <a:r>
              <a:rPr lang="en-US" dirty="0"/>
              <a:t>Forces in the MR Environment</a:t>
            </a:r>
          </a:p>
        </p:txBody>
      </p:sp>
      <p:sp>
        <p:nvSpPr>
          <p:cNvPr id="156675" name="Rectangle 1027"/>
          <p:cNvSpPr>
            <a:spLocks noGrp="1" noChangeArrowheads="1"/>
          </p:cNvSpPr>
          <p:nvPr>
            <p:ph sz="quarter" idx="1"/>
          </p:nvPr>
        </p:nvSpPr>
        <p:spPr>
          <a:xfrm>
            <a:off x="301752" y="1981200"/>
            <a:ext cx="8503920" cy="4117848"/>
          </a:xfrm>
        </p:spPr>
        <p:txBody>
          <a:bodyPr/>
          <a:lstStyle/>
          <a:p>
            <a:r>
              <a:rPr lang="en-US" dirty="0" smtClean="0"/>
              <a:t>There are two types of effects the magnet will have on Ferromagnetic substances</a:t>
            </a:r>
          </a:p>
          <a:p>
            <a:endParaRPr lang="en-US" dirty="0"/>
          </a:p>
          <a:p>
            <a:pPr lvl="1"/>
            <a:r>
              <a:rPr lang="en-US" dirty="0" smtClean="0"/>
              <a:t>Translation:  </a:t>
            </a:r>
            <a:r>
              <a:rPr lang="en-US" dirty="0" smtClean="0"/>
              <a:t>The “</a:t>
            </a:r>
            <a:r>
              <a:rPr lang="en-US" dirty="0" smtClean="0"/>
              <a:t>Missile Effect”</a:t>
            </a:r>
            <a:endParaRPr lang="en-US" dirty="0" smtClean="0"/>
          </a:p>
          <a:p>
            <a:pPr lvl="1"/>
            <a:r>
              <a:rPr lang="en-US" dirty="0" smtClean="0"/>
              <a:t>Rotation/Torque: </a:t>
            </a:r>
            <a:r>
              <a:rPr lang="en-US" dirty="0" smtClean="0"/>
              <a:t> The “Rotational Effect”</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a:xfrm>
            <a:off x="533400" y="228600"/>
            <a:ext cx="7772400" cy="685800"/>
          </a:xfrm>
        </p:spPr>
        <p:txBody>
          <a:bodyPr>
            <a:normAutofit fontScale="90000"/>
          </a:bodyPr>
          <a:lstStyle/>
          <a:p>
            <a:r>
              <a:rPr lang="en-US" dirty="0"/>
              <a:t>Translational</a:t>
            </a:r>
            <a:r>
              <a:rPr lang="en-US" dirty="0">
                <a:latin typeface="Arial" charset="0"/>
              </a:rPr>
              <a:t> </a:t>
            </a:r>
            <a:r>
              <a:rPr lang="en-US" dirty="0" smtClean="0"/>
              <a:t>Force</a:t>
            </a:r>
            <a:r>
              <a:rPr lang="en-US" dirty="0" smtClean="0">
                <a:latin typeface="Arial" charset="0"/>
              </a:rPr>
              <a:t>: </a:t>
            </a:r>
            <a:r>
              <a:rPr lang="en-US" dirty="0" smtClean="0"/>
              <a:t>The Missile Effect</a:t>
            </a:r>
            <a:endParaRPr lang="en-US" dirty="0"/>
          </a:p>
        </p:txBody>
      </p:sp>
      <p:sp>
        <p:nvSpPr>
          <p:cNvPr id="114691" name="Rectangle 1027"/>
          <p:cNvSpPr>
            <a:spLocks noGrp="1" noChangeArrowheads="1"/>
          </p:cNvSpPr>
          <p:nvPr>
            <p:ph sz="quarter" idx="1"/>
          </p:nvPr>
        </p:nvSpPr>
        <p:spPr>
          <a:xfrm>
            <a:off x="685800" y="1752600"/>
            <a:ext cx="7772400" cy="4419600"/>
          </a:xfrm>
        </p:spPr>
        <p:txBody>
          <a:bodyPr>
            <a:normAutofit/>
          </a:bodyPr>
          <a:lstStyle/>
          <a:p>
            <a:r>
              <a:rPr lang="en-US" sz="2400" dirty="0" smtClean="0"/>
              <a:t>Also referred to as the </a:t>
            </a:r>
            <a:r>
              <a:rPr lang="en-US" sz="2400" dirty="0" smtClean="0"/>
              <a:t>“Projectile Effect” and is used to describe the attraction of the object to the center </a:t>
            </a:r>
            <a:r>
              <a:rPr lang="en-US" sz="2400" dirty="0"/>
              <a:t>of the magnetic field</a:t>
            </a:r>
          </a:p>
          <a:p>
            <a:r>
              <a:rPr lang="en-US" sz="2400" dirty="0" smtClean="0"/>
              <a:t>This transforms </a:t>
            </a:r>
            <a:r>
              <a:rPr lang="en-US" sz="2400" dirty="0" smtClean="0"/>
              <a:t>objects </a:t>
            </a:r>
            <a:r>
              <a:rPr lang="en-US" sz="2400" dirty="0"/>
              <a:t>into </a:t>
            </a:r>
            <a:r>
              <a:rPr lang="en-US" sz="2400" dirty="0" smtClean="0"/>
              <a:t>projectiles as </a:t>
            </a:r>
            <a:r>
              <a:rPr lang="en-US" sz="2400" dirty="0"/>
              <a:t>they accelerate toward the </a:t>
            </a:r>
            <a:r>
              <a:rPr lang="en-US" sz="2400" dirty="0" smtClean="0"/>
              <a:t>magnet</a:t>
            </a:r>
          </a:p>
          <a:p>
            <a:r>
              <a:rPr lang="en-US" sz="2400" dirty="0" smtClean="0"/>
              <a:t> These items can become airborne, accelerating at speeds of up to 40 miles per hour. </a:t>
            </a:r>
          </a:p>
          <a:p>
            <a:r>
              <a:rPr lang="en-US" sz="2400" dirty="0" smtClean="0"/>
              <a:t>This effect has repeatedly </a:t>
            </a:r>
            <a:r>
              <a:rPr lang="en-US" sz="2400" dirty="0" smtClean="0"/>
              <a:t>resulted in accidents jeopardizing the safety of patients and staff, as well as the MRI equipment itself.</a:t>
            </a:r>
          </a:p>
          <a:p>
            <a:endParaRPr lang="en-US" sz="2400" dirty="0">
              <a:latin typeface="Arial"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a:xfrm>
            <a:off x="685800" y="457200"/>
            <a:ext cx="7772400" cy="762000"/>
          </a:xfrm>
        </p:spPr>
        <p:txBody>
          <a:bodyPr>
            <a:noAutofit/>
          </a:bodyPr>
          <a:lstStyle/>
          <a:p>
            <a:r>
              <a:rPr lang="en-US" sz="3200" dirty="0" smtClean="0"/>
              <a:t>Rotational/Torque Force: </a:t>
            </a:r>
            <a:br>
              <a:rPr lang="en-US" sz="3200" dirty="0" smtClean="0"/>
            </a:br>
            <a:r>
              <a:rPr lang="en-US" sz="3200" dirty="0" smtClean="0"/>
              <a:t>Rotational Effect</a:t>
            </a:r>
            <a:endParaRPr lang="en-US" sz="3200" dirty="0"/>
          </a:p>
        </p:txBody>
      </p:sp>
      <p:sp>
        <p:nvSpPr>
          <p:cNvPr id="117763" name="Rectangle 1027"/>
          <p:cNvSpPr>
            <a:spLocks noGrp="1" noChangeArrowheads="1"/>
          </p:cNvSpPr>
          <p:nvPr>
            <p:ph sz="quarter" idx="1"/>
          </p:nvPr>
        </p:nvSpPr>
        <p:spPr>
          <a:xfrm>
            <a:off x="304800" y="1828800"/>
            <a:ext cx="8534400" cy="3733800"/>
          </a:xfrm>
        </p:spPr>
        <p:txBody>
          <a:bodyPr/>
          <a:lstStyle/>
          <a:p>
            <a:r>
              <a:rPr lang="en-US" sz="2400" dirty="0" smtClean="0"/>
              <a:t>This </a:t>
            </a:r>
            <a:r>
              <a:rPr lang="en-US" sz="2400" dirty="0"/>
              <a:t>force relates to the North </a:t>
            </a:r>
            <a:r>
              <a:rPr lang="en-US" sz="2400" dirty="0" smtClean="0"/>
              <a:t>and </a:t>
            </a:r>
            <a:r>
              <a:rPr lang="en-US" sz="2400" dirty="0"/>
              <a:t>South </a:t>
            </a:r>
            <a:r>
              <a:rPr lang="en-US" sz="2400" dirty="0" smtClean="0"/>
              <a:t>pole orientation </a:t>
            </a:r>
            <a:r>
              <a:rPr lang="en-US" sz="2400" dirty="0"/>
              <a:t>of the scanner’s magnetic field</a:t>
            </a:r>
          </a:p>
          <a:p>
            <a:r>
              <a:rPr lang="en-US" sz="2400" dirty="0"/>
              <a:t>F</a:t>
            </a:r>
            <a:r>
              <a:rPr lang="en-US" sz="2400" dirty="0" smtClean="0"/>
              <a:t>errous </a:t>
            </a:r>
            <a:r>
              <a:rPr lang="en-US" sz="2400" dirty="0"/>
              <a:t>objects will attempt to align their long axes with this orientation</a:t>
            </a:r>
          </a:p>
          <a:p>
            <a:r>
              <a:rPr lang="en-US" sz="2400" dirty="0"/>
              <a:t>T</a:t>
            </a:r>
            <a:r>
              <a:rPr lang="en-US" sz="2400" dirty="0" smtClean="0"/>
              <a:t>his </a:t>
            </a:r>
            <a:r>
              <a:rPr lang="en-US" sz="2400" dirty="0"/>
              <a:t>force will rotate objects until they are aligned </a:t>
            </a:r>
            <a:r>
              <a:rPr lang="en-US" sz="2400" dirty="0" smtClean="0"/>
              <a:t>with the magnetic field.  </a:t>
            </a:r>
            <a:endParaRPr lang="en-US" sz="2400" dirty="0" smtClean="0"/>
          </a:p>
          <a:p>
            <a:endParaRPr lang="en-US" sz="2400" dirty="0" smtClean="0"/>
          </a:p>
          <a:p>
            <a:r>
              <a:rPr lang="en-US" sz="2400" dirty="0" smtClean="0"/>
              <a:t>Translational and Rotational Force happen at the same time making objects projectiles and dangerous!</a:t>
            </a:r>
            <a:endParaRPr lang="en-US" sz="24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685800"/>
          </a:xfrm>
        </p:spPr>
        <p:txBody>
          <a:bodyPr/>
          <a:lstStyle/>
          <a:p>
            <a:r>
              <a:rPr lang="en-US" dirty="0"/>
              <a:t>MRI Safety - Projectiles</a:t>
            </a:r>
          </a:p>
        </p:txBody>
      </p:sp>
      <p:sp>
        <p:nvSpPr>
          <p:cNvPr id="28675" name="Rectangle 3"/>
          <p:cNvSpPr>
            <a:spLocks noGrp="1" noChangeArrowheads="1"/>
          </p:cNvSpPr>
          <p:nvPr>
            <p:ph sz="quarter" idx="1"/>
          </p:nvPr>
        </p:nvSpPr>
        <p:spPr>
          <a:xfrm>
            <a:off x="457200" y="1752600"/>
            <a:ext cx="8458200" cy="4724400"/>
          </a:xfrm>
        </p:spPr>
        <p:txBody>
          <a:bodyPr>
            <a:normAutofit/>
          </a:bodyPr>
          <a:lstStyle/>
          <a:p>
            <a:pPr>
              <a:lnSpc>
                <a:spcPct val="90000"/>
              </a:lnSpc>
            </a:pPr>
            <a:r>
              <a:rPr lang="en-US" dirty="0"/>
              <a:t>Projectile effects of metal objects seriously compromise safety.  </a:t>
            </a:r>
            <a:endParaRPr lang="en-US" dirty="0" smtClean="0"/>
          </a:p>
          <a:p>
            <a:pPr>
              <a:lnSpc>
                <a:spcPct val="90000"/>
              </a:lnSpc>
            </a:pPr>
            <a:r>
              <a:rPr lang="en-US" b="1" u="sng" dirty="0" smtClean="0">
                <a:solidFill>
                  <a:srgbClr val="FF0000"/>
                </a:solidFill>
              </a:rPr>
              <a:t>This </a:t>
            </a:r>
            <a:r>
              <a:rPr lang="en-US" b="1" u="sng" dirty="0">
                <a:solidFill>
                  <a:srgbClr val="FF0000"/>
                </a:solidFill>
              </a:rPr>
              <a:t>potential harm cannot be over emphasized.</a:t>
            </a:r>
          </a:p>
          <a:p>
            <a:pPr lvl="1">
              <a:lnSpc>
                <a:spcPct val="90000"/>
              </a:lnSpc>
              <a:spcBef>
                <a:spcPts val="400"/>
              </a:spcBef>
            </a:pPr>
            <a:r>
              <a:rPr lang="en-US" dirty="0" smtClean="0"/>
              <a:t>For example, paper clips can travel at a </a:t>
            </a:r>
            <a:r>
              <a:rPr lang="en-US" dirty="0"/>
              <a:t>velocity </a:t>
            </a:r>
            <a:r>
              <a:rPr lang="en-US" dirty="0" smtClean="0"/>
              <a:t>of 40mph </a:t>
            </a:r>
            <a:r>
              <a:rPr lang="en-US" dirty="0"/>
              <a:t>@ </a:t>
            </a:r>
            <a:r>
              <a:rPr lang="en-US" dirty="0" smtClean="0"/>
              <a:t>3T</a:t>
            </a:r>
            <a:r>
              <a:rPr lang="en-US" dirty="0"/>
              <a:t>.</a:t>
            </a:r>
          </a:p>
          <a:p>
            <a:pPr lvl="1">
              <a:lnSpc>
                <a:spcPct val="90000"/>
              </a:lnSpc>
              <a:spcBef>
                <a:spcPts val="400"/>
              </a:spcBef>
            </a:pPr>
            <a:r>
              <a:rPr lang="en-US" dirty="0"/>
              <a:t>Larger objects </a:t>
            </a:r>
            <a:r>
              <a:rPr lang="en-US" dirty="0" smtClean="0"/>
              <a:t>travel at a h</a:t>
            </a:r>
            <a:r>
              <a:rPr lang="en-US" dirty="0" smtClean="0"/>
              <a:t>igher velocity and </a:t>
            </a:r>
            <a:r>
              <a:rPr lang="en-US" dirty="0"/>
              <a:t>may be fatal</a:t>
            </a:r>
            <a:r>
              <a:rPr lang="en-US" dirty="0" smtClean="0"/>
              <a:t>.</a:t>
            </a:r>
          </a:p>
          <a:p>
            <a:pPr lvl="1">
              <a:lnSpc>
                <a:spcPct val="90000"/>
              </a:lnSpc>
              <a:spcBef>
                <a:spcPts val="400"/>
              </a:spcBef>
            </a:pPr>
            <a:endParaRPr lang="en-US" sz="1000" dirty="0" smtClean="0"/>
          </a:p>
          <a:p>
            <a:pPr>
              <a:lnSpc>
                <a:spcPct val="90000"/>
              </a:lnSpc>
              <a:spcBef>
                <a:spcPts val="400"/>
              </a:spcBef>
            </a:pPr>
            <a:r>
              <a:rPr lang="en-US" dirty="0" smtClean="0"/>
              <a:t>*If </a:t>
            </a:r>
            <a:r>
              <a:rPr lang="en-US" dirty="0" smtClean="0"/>
              <a:t>you question the ferromagnetic qualities of your equipment please ask the MRI technologist </a:t>
            </a:r>
            <a:r>
              <a:rPr lang="en-US" dirty="0" smtClean="0"/>
              <a:t>*</a:t>
            </a: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z="4000" dirty="0"/>
              <a:t>Metal Objects Becoming Projectiles</a:t>
            </a:r>
          </a:p>
        </p:txBody>
      </p:sp>
      <p:pic>
        <p:nvPicPr>
          <p:cNvPr id="8" name="Content Placeholder 7" descr="mri-2.jpg"/>
          <p:cNvPicPr>
            <a:picLocks noGrp="1" noChangeAspect="1"/>
          </p:cNvPicPr>
          <p:nvPr>
            <p:ph sz="quarter" idx="1"/>
          </p:nvPr>
        </p:nvPicPr>
        <p:blipFill>
          <a:blip r:embed="rId3" cstate="print"/>
          <a:stretch>
            <a:fillRect/>
          </a:stretch>
        </p:blipFill>
        <p:spPr>
          <a:xfrm>
            <a:off x="1600200" y="1524000"/>
            <a:ext cx="5599906" cy="4648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z="4000" dirty="0"/>
              <a:t>Metal Objects Becoming Projectiles</a:t>
            </a:r>
          </a:p>
        </p:txBody>
      </p:sp>
      <p:pic>
        <p:nvPicPr>
          <p:cNvPr id="10" name="Content Placeholder 9" descr="article_buffer.jpg"/>
          <p:cNvPicPr>
            <a:picLocks noGrp="1" noChangeAspect="1"/>
          </p:cNvPicPr>
          <p:nvPr>
            <p:ph sz="quarter" idx="1"/>
          </p:nvPr>
        </p:nvPicPr>
        <p:blipFill>
          <a:blip r:embed="rId3" cstate="print"/>
          <a:stretch>
            <a:fillRect/>
          </a:stretch>
        </p:blipFill>
        <p:spPr>
          <a:xfrm>
            <a:off x="1524000" y="1676400"/>
            <a:ext cx="6015567" cy="45116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Accidents </a:t>
            </a:r>
            <a:r>
              <a:rPr lang="en-US" i="1" u="sng" dirty="0" smtClean="0"/>
              <a:t>CAN</a:t>
            </a:r>
            <a:r>
              <a:rPr lang="en-US" dirty="0" smtClean="0"/>
              <a:t> Happen!</a:t>
            </a:r>
            <a:endParaRPr lang="en-US" dirty="0"/>
          </a:p>
        </p:txBody>
      </p:sp>
      <p:sp>
        <p:nvSpPr>
          <p:cNvPr id="3" name="Content Placeholder 2"/>
          <p:cNvSpPr>
            <a:spLocks noGrp="1"/>
          </p:cNvSpPr>
          <p:nvPr>
            <p:ph sz="quarter" idx="1"/>
          </p:nvPr>
        </p:nvSpPr>
        <p:spPr>
          <a:xfrm>
            <a:off x="301752" y="1676400"/>
            <a:ext cx="8503920" cy="4422648"/>
          </a:xfrm>
        </p:spPr>
        <p:txBody>
          <a:bodyPr>
            <a:normAutofit/>
          </a:bodyPr>
          <a:lstStyle/>
          <a:p>
            <a:r>
              <a:rPr lang="en-US" dirty="0" smtClean="0"/>
              <a:t>In 2003, a New Mexico woman sued claiming the magnetic pull of an MRI scanner caused an oxygen tank to hit her in the back.</a:t>
            </a:r>
          </a:p>
          <a:p>
            <a:r>
              <a:rPr lang="en-US" dirty="0" smtClean="0"/>
              <a:t>In 2001, a 6 year old boy, was killed while undergoing an MRI when an oxygen tank flew out of the hands of an anesthesiologist toward the machine, hitting him in the head.</a:t>
            </a:r>
          </a:p>
          <a:p>
            <a:r>
              <a:rPr lang="en-US" dirty="0" smtClean="0"/>
              <a:t> In 1992, a woman hemorrhaged and died after an aneurysm clip in her brain shifted while she was on a table preparing for an MRI procedure.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Who should know MR Safety?</a:t>
            </a:r>
          </a:p>
        </p:txBody>
      </p:sp>
      <p:sp>
        <p:nvSpPr>
          <p:cNvPr id="17411" name="Rectangle 3"/>
          <p:cNvSpPr>
            <a:spLocks noGrp="1" noChangeArrowheads="1"/>
          </p:cNvSpPr>
          <p:nvPr>
            <p:ph sz="quarter" idx="1"/>
          </p:nvPr>
        </p:nvSpPr>
        <p:spPr>
          <a:xfrm>
            <a:off x="457200" y="1752600"/>
            <a:ext cx="8229600" cy="4800600"/>
          </a:xfrm>
        </p:spPr>
        <p:txBody>
          <a:bodyPr>
            <a:normAutofit/>
          </a:bodyPr>
          <a:lstStyle/>
          <a:p>
            <a:r>
              <a:rPr lang="en-US" dirty="0"/>
              <a:t>All </a:t>
            </a:r>
            <a:r>
              <a:rPr lang="en-US" dirty="0" smtClean="0"/>
              <a:t>persons that </a:t>
            </a:r>
            <a:r>
              <a:rPr lang="en-US" dirty="0"/>
              <a:t>have reason to enter the MR suite area should be trained in MR safety </a:t>
            </a:r>
            <a:r>
              <a:rPr lang="en-US" dirty="0" smtClean="0"/>
              <a:t>procedures.  These include but are not limited to:</a:t>
            </a:r>
            <a:endParaRPr lang="en-US" dirty="0"/>
          </a:p>
          <a:p>
            <a:pPr lvl="1"/>
            <a:r>
              <a:rPr lang="en-US" dirty="0"/>
              <a:t>MR technologists</a:t>
            </a:r>
            <a:r>
              <a:rPr lang="en-US" dirty="0" smtClean="0"/>
              <a:t>, researchers, research assistants</a:t>
            </a:r>
            <a:endParaRPr lang="en-US" dirty="0" smtClean="0"/>
          </a:p>
          <a:p>
            <a:pPr lvl="1"/>
            <a:r>
              <a:rPr lang="en-US" dirty="0" smtClean="0"/>
              <a:t>Research volunteers and test subjects</a:t>
            </a:r>
            <a:endParaRPr lang="en-US" dirty="0"/>
          </a:p>
          <a:p>
            <a:pPr lvl="1"/>
            <a:r>
              <a:rPr lang="en-US" dirty="0"/>
              <a:t>Maintenance and janitorial </a:t>
            </a:r>
            <a:r>
              <a:rPr lang="en-US" dirty="0" smtClean="0"/>
              <a:t>personnel</a:t>
            </a:r>
          </a:p>
          <a:p>
            <a:pPr lvl="1"/>
            <a:endParaRPr lang="en-US" dirty="0" smtClean="0"/>
          </a:p>
          <a:p>
            <a:pPr>
              <a:lnSpc>
                <a:spcPct val="90000"/>
              </a:lnSpc>
            </a:pPr>
            <a:r>
              <a:rPr lang="en-US" dirty="0" smtClean="0"/>
              <a:t>Public safety forces (i.e. law and fire personnel) that would respond to the MR suite for an emergency must also know the potential hazards of the MR equipment.  </a:t>
            </a:r>
          </a:p>
          <a:p>
            <a:pPr lv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838200"/>
          </a:xfrm>
        </p:spPr>
        <p:txBody>
          <a:bodyPr>
            <a:normAutofit fontScale="90000"/>
          </a:bodyPr>
          <a:lstStyle/>
          <a:p>
            <a:r>
              <a:rPr lang="en-US" sz="3600" dirty="0" smtClean="0"/>
              <a:t>Common e</a:t>
            </a:r>
            <a:r>
              <a:rPr lang="en-US" sz="3600" dirty="0" smtClean="0"/>
              <a:t>xamples </a:t>
            </a:r>
            <a:r>
              <a:rPr lang="en-US" sz="3600" dirty="0" smtClean="0"/>
              <a:t>of items that </a:t>
            </a:r>
            <a:r>
              <a:rPr lang="en-US" sz="3600" dirty="0" smtClean="0"/>
              <a:t>can become projectiles:</a:t>
            </a:r>
            <a:endParaRPr lang="en-US" dirty="0"/>
          </a:p>
        </p:txBody>
      </p:sp>
      <p:graphicFrame>
        <p:nvGraphicFramePr>
          <p:cNvPr id="4" name="Content Placeholder 3"/>
          <p:cNvGraphicFramePr>
            <a:graphicFrameLocks noGrp="1"/>
          </p:cNvGraphicFramePr>
          <p:nvPr>
            <p:ph sz="quarter" idx="1"/>
          </p:nvPr>
        </p:nvGraphicFramePr>
        <p:xfrm>
          <a:off x="304800" y="1946256"/>
          <a:ext cx="8534400" cy="3235344"/>
        </p:xfrm>
        <a:graphic>
          <a:graphicData uri="http://schemas.openxmlformats.org/drawingml/2006/table">
            <a:tbl>
              <a:tblPr firstRow="1" bandRow="1">
                <a:tableStyleId>{00A15C55-8517-42AA-B614-E9B94910E393}</a:tableStyleId>
              </a:tblPr>
              <a:tblGrid>
                <a:gridCol w="4267200"/>
                <a:gridCol w="4267200"/>
              </a:tblGrid>
              <a:tr h="1066800">
                <a:tc>
                  <a:txBody>
                    <a:bodyPr/>
                    <a:lstStyle/>
                    <a:p>
                      <a:pPr algn="ctr" fontAlgn="base"/>
                      <a:r>
                        <a:rPr lang="en-US" dirty="0" smtClean="0"/>
                        <a:t>MR technologists, students, researchers &amp; other medical personnel</a:t>
                      </a:r>
                    </a:p>
                    <a:p>
                      <a:pPr algn="ctr"/>
                      <a:endParaRPr lang="en-US" dirty="0"/>
                    </a:p>
                  </a:txBody>
                  <a:tcPr/>
                </a:tc>
                <a:tc>
                  <a:txBody>
                    <a:bodyPr/>
                    <a:lstStyle/>
                    <a:p>
                      <a:pPr algn="ctr" fontAlgn="base"/>
                      <a:r>
                        <a:rPr lang="en-US" dirty="0" smtClean="0"/>
                        <a:t>Maintenance &amp; Janitorial personnel</a:t>
                      </a:r>
                    </a:p>
                    <a:p>
                      <a:pPr algn="ctr"/>
                      <a:endParaRPr lang="en-US" dirty="0"/>
                    </a:p>
                  </a:txBody>
                  <a:tcPr/>
                </a:tc>
              </a:tr>
              <a:tr h="418048">
                <a:tc>
                  <a:txBody>
                    <a:bodyPr/>
                    <a:lstStyle/>
                    <a:p>
                      <a:pPr fontAlgn="base"/>
                      <a:r>
                        <a:rPr lang="en-US" dirty="0" smtClean="0"/>
                        <a:t>Scissors</a:t>
                      </a:r>
                      <a:endParaRPr lang="en-US" dirty="0"/>
                    </a:p>
                  </a:txBody>
                  <a:tcPr/>
                </a:tc>
                <a:tc>
                  <a:txBody>
                    <a:bodyPr/>
                    <a:lstStyle/>
                    <a:p>
                      <a:pPr fontAlgn="base"/>
                      <a:r>
                        <a:rPr lang="en-US" dirty="0" smtClean="0"/>
                        <a:t>Dustpans</a:t>
                      </a:r>
                      <a:endParaRPr lang="en-US" dirty="0"/>
                    </a:p>
                  </a:txBody>
                  <a:tcPr/>
                </a:tc>
              </a:tr>
              <a:tr h="374432">
                <a:tc>
                  <a:txBody>
                    <a:bodyPr/>
                    <a:lstStyle/>
                    <a:p>
                      <a:pPr fontAlgn="base"/>
                      <a:r>
                        <a:rPr lang="en-US" dirty="0" smtClean="0"/>
                        <a:t>Hairclips</a:t>
                      </a:r>
                      <a:r>
                        <a:rPr lang="en-US" baseline="0" dirty="0" smtClean="0"/>
                        <a:t> and bobby pins</a:t>
                      </a:r>
                      <a:endParaRPr lang="en-US" dirty="0"/>
                    </a:p>
                  </a:txBody>
                  <a:tcPr/>
                </a:tc>
                <a:tc>
                  <a:txBody>
                    <a:bodyPr/>
                    <a:lstStyle/>
                    <a:p>
                      <a:pPr fontAlgn="base"/>
                      <a:r>
                        <a:rPr lang="en-US" dirty="0" smtClean="0"/>
                        <a:t>Mops and buckets</a:t>
                      </a:r>
                      <a:endParaRPr lang="en-US" dirty="0"/>
                    </a:p>
                  </a:txBody>
                  <a:tcPr/>
                </a:tc>
              </a:tr>
              <a:tr h="418048">
                <a:tc>
                  <a:txBody>
                    <a:bodyPr/>
                    <a:lstStyle/>
                    <a:p>
                      <a:pPr fontAlgn="base"/>
                      <a:r>
                        <a:rPr lang="en-US" dirty="0" smtClean="0"/>
                        <a:t>Tools (for projector, button boxes)</a:t>
                      </a:r>
                      <a:endParaRPr lang="en-US" dirty="0"/>
                    </a:p>
                  </a:txBody>
                  <a:tcPr/>
                </a:tc>
                <a:tc>
                  <a:txBody>
                    <a:bodyPr/>
                    <a:lstStyle/>
                    <a:p>
                      <a:pPr fontAlgn="base"/>
                      <a:r>
                        <a:rPr lang="en-US" dirty="0" smtClean="0"/>
                        <a:t>Buffers</a:t>
                      </a:r>
                      <a:endParaRPr lang="en-US" dirty="0"/>
                    </a:p>
                  </a:txBody>
                  <a:tcPr/>
                </a:tc>
              </a:tr>
              <a:tr h="418048">
                <a:tc>
                  <a:txBody>
                    <a:bodyPr/>
                    <a:lstStyle/>
                    <a:p>
                      <a:pPr fontAlgn="base"/>
                      <a:r>
                        <a:rPr lang="en-US" dirty="0" smtClean="0"/>
                        <a:t>Paperclips and staples</a:t>
                      </a:r>
                      <a:endParaRPr lang="en-US" dirty="0"/>
                    </a:p>
                  </a:txBody>
                  <a:tcPr/>
                </a:tc>
                <a:tc>
                  <a:txBody>
                    <a:bodyPr/>
                    <a:lstStyle/>
                    <a:p>
                      <a:pPr fontAlgn="base"/>
                      <a:r>
                        <a:rPr lang="en-US" dirty="0" smtClean="0"/>
                        <a:t>Vacuum Cleaners</a:t>
                      </a:r>
                      <a:endParaRPr lang="en-US" dirty="0"/>
                    </a:p>
                  </a:txBody>
                  <a:tcPr/>
                </a:tc>
              </a:tr>
              <a:tr h="418048">
                <a:tc>
                  <a:txBody>
                    <a:bodyPr/>
                    <a:lstStyle/>
                    <a:p>
                      <a:pPr fontAlgn="base"/>
                      <a:r>
                        <a:rPr lang="en-US" dirty="0" smtClean="0"/>
                        <a:t>Clipboards</a:t>
                      </a:r>
                      <a:r>
                        <a:rPr lang="en-US" baseline="0" dirty="0" smtClean="0"/>
                        <a:t> and </a:t>
                      </a:r>
                      <a:r>
                        <a:rPr lang="en-US" baseline="0" dirty="0" smtClean="0"/>
                        <a:t>p</a:t>
                      </a:r>
                      <a:r>
                        <a:rPr lang="en-US" dirty="0" smtClean="0"/>
                        <a:t>ens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Tools and tool kits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rmAutofit/>
          </a:bodyPr>
          <a:lstStyle/>
          <a:p>
            <a:r>
              <a:rPr lang="en-US" dirty="0" smtClean="0">
                <a:solidFill>
                  <a:srgbClr val="FF0000"/>
                </a:solidFill>
              </a:rPr>
              <a:t>Outline of Presentation</a:t>
            </a:r>
            <a:endParaRPr lang="en-US" dirty="0">
              <a:solidFill>
                <a:srgbClr val="FF0000"/>
              </a:solidFill>
            </a:endParaRPr>
          </a:p>
        </p:txBody>
      </p:sp>
      <p:sp>
        <p:nvSpPr>
          <p:cNvPr id="3" name="Content Placeholder 2"/>
          <p:cNvSpPr>
            <a:spLocks noGrp="1"/>
          </p:cNvSpPr>
          <p:nvPr>
            <p:ph sz="quarter" idx="1"/>
          </p:nvPr>
        </p:nvSpPr>
        <p:spPr>
          <a:xfrm>
            <a:off x="301752" y="1752600"/>
            <a:ext cx="8503920" cy="4346448"/>
          </a:xfrm>
        </p:spPr>
        <p:txBody>
          <a:bodyPr>
            <a:normAutofit/>
          </a:bodyPr>
          <a:lstStyle/>
          <a:p>
            <a:pPr>
              <a:buFontTx/>
              <a:buNone/>
            </a:pPr>
            <a:r>
              <a:rPr lang="en-US" sz="3000" dirty="0" smtClean="0"/>
              <a:t>Understanding MRI</a:t>
            </a:r>
          </a:p>
          <a:p>
            <a:r>
              <a:rPr lang="en-US" dirty="0" smtClean="0"/>
              <a:t>Magnets and Magnetic Fields</a:t>
            </a:r>
          </a:p>
          <a:p>
            <a:r>
              <a:rPr lang="en-US" dirty="0" smtClean="0"/>
              <a:t>The 3 Tesla Magnet</a:t>
            </a:r>
          </a:p>
          <a:p>
            <a:r>
              <a:rPr lang="en-US" dirty="0" smtClean="0"/>
              <a:t>MR Safety</a:t>
            </a:r>
          </a:p>
          <a:p>
            <a:r>
              <a:rPr lang="en-US" dirty="0" smtClean="0"/>
              <a:t>Screening Patients / Colleagues</a:t>
            </a:r>
          </a:p>
          <a:p>
            <a:r>
              <a:rPr lang="en-US" dirty="0" smtClean="0"/>
              <a:t>Emergency Buttons</a:t>
            </a:r>
          </a:p>
          <a:p>
            <a:pPr lvl="2"/>
            <a:r>
              <a:rPr lang="en-US" dirty="0" smtClean="0"/>
              <a:t>The difference between the E-stop and Quench Buttons</a:t>
            </a:r>
          </a:p>
          <a:p>
            <a:pPr>
              <a:buFontTx/>
              <a:buNone/>
            </a:pPr>
            <a:endParaRPr lang="en-US" sz="30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dirty="0" smtClean="0"/>
              <a:t>What to in case of a medical emergency</a:t>
            </a:r>
            <a:endParaRPr lang="en-US" dirty="0"/>
          </a:p>
        </p:txBody>
      </p:sp>
      <p:sp>
        <p:nvSpPr>
          <p:cNvPr id="29699" name="Rectangle 3"/>
          <p:cNvSpPr>
            <a:spLocks noGrp="1" noChangeArrowheads="1"/>
          </p:cNvSpPr>
          <p:nvPr>
            <p:ph sz="quarter" idx="1"/>
          </p:nvPr>
        </p:nvSpPr>
        <p:spPr>
          <a:xfrm>
            <a:off x="304800" y="1905000"/>
            <a:ext cx="8610600" cy="4724400"/>
          </a:xfrm>
        </p:spPr>
        <p:txBody>
          <a:bodyPr/>
          <a:lstStyle/>
          <a:p>
            <a:r>
              <a:rPr lang="en-US" dirty="0"/>
              <a:t>Should a condition exist where the patient is having a medical emergency, </a:t>
            </a:r>
            <a:r>
              <a:rPr lang="en-US" dirty="0" smtClean="0"/>
              <a:t>every effort should </a:t>
            </a:r>
            <a:r>
              <a:rPr lang="en-US" dirty="0"/>
              <a:t>be made to </a:t>
            </a:r>
            <a:r>
              <a:rPr lang="en-US" dirty="0" smtClean="0"/>
              <a:t>remove </a:t>
            </a:r>
            <a:r>
              <a:rPr lang="en-US" dirty="0"/>
              <a:t>the patient from the scan room.</a:t>
            </a:r>
          </a:p>
          <a:p>
            <a:r>
              <a:rPr lang="en-US" dirty="0"/>
              <a:t>Once the patient is </a:t>
            </a:r>
            <a:r>
              <a:rPr lang="en-US" dirty="0" smtClean="0"/>
              <a:t>removed </a:t>
            </a:r>
            <a:r>
              <a:rPr lang="en-US" dirty="0"/>
              <a:t>from the MR scan room, </a:t>
            </a:r>
            <a:r>
              <a:rPr lang="en-US" dirty="0" smtClean="0"/>
              <a:t>close the door to prevent </a:t>
            </a:r>
            <a:r>
              <a:rPr lang="en-US" dirty="0"/>
              <a:t>re-entry</a:t>
            </a:r>
            <a:r>
              <a:rPr lang="en-US" dirty="0" smtClean="0"/>
              <a:t>.</a:t>
            </a:r>
          </a:p>
          <a:p>
            <a:r>
              <a:rPr lang="en-US" dirty="0" smtClean="0"/>
              <a:t>If you cannot remove the patient remember the magnet is always on.  Under </a:t>
            </a:r>
            <a:r>
              <a:rPr lang="en-US" dirty="0"/>
              <a:t>no circumstances should </a:t>
            </a:r>
            <a:r>
              <a:rPr lang="en-US" dirty="0" smtClean="0"/>
              <a:t>anyone </a:t>
            </a:r>
            <a:r>
              <a:rPr lang="en-US" dirty="0"/>
              <a:t>be allowed to enter the scan room without proper screening</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229600" cy="1066800"/>
          </a:xfrm>
        </p:spPr>
        <p:txBody>
          <a:bodyPr>
            <a:normAutofit fontScale="90000"/>
          </a:bodyPr>
          <a:lstStyle/>
          <a:p>
            <a:r>
              <a:rPr lang="en-US" sz="3600" dirty="0" smtClean="0"/>
              <a:t>Examples of items public safety forces have that can become projectiles</a:t>
            </a:r>
            <a:endParaRPr lang="en-US" dirty="0"/>
          </a:p>
        </p:txBody>
      </p:sp>
      <p:graphicFrame>
        <p:nvGraphicFramePr>
          <p:cNvPr id="4" name="Content Placeholder 3"/>
          <p:cNvGraphicFramePr>
            <a:graphicFrameLocks noGrp="1"/>
          </p:cNvGraphicFramePr>
          <p:nvPr>
            <p:ph sz="quarter" idx="1"/>
          </p:nvPr>
        </p:nvGraphicFramePr>
        <p:xfrm>
          <a:off x="228600" y="2182453"/>
          <a:ext cx="8610600" cy="3380147"/>
        </p:xfrm>
        <a:graphic>
          <a:graphicData uri="http://schemas.openxmlformats.org/drawingml/2006/table">
            <a:tbl>
              <a:tblPr firstRow="1" bandRow="1">
                <a:tableStyleId>{00A15C55-8517-42AA-B614-E9B94910E393}</a:tableStyleId>
              </a:tblPr>
              <a:tblGrid>
                <a:gridCol w="4305300"/>
                <a:gridCol w="43053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Law enforcement personnel</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mn-lt"/>
                        </a:rPr>
                        <a:t>Fire Department personnel</a:t>
                      </a:r>
                    </a:p>
                  </a:txBody>
                  <a:tcPr horzOverflow="overflow"/>
                </a:tc>
              </a:tr>
              <a:tr h="418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Guns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Axes</a:t>
                      </a:r>
                    </a:p>
                  </a:txBody>
                  <a:tcPr horzOverflow="overflow"/>
                </a:tc>
              </a:tr>
              <a:tr h="3755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Knives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Hose couplings</a:t>
                      </a:r>
                    </a:p>
                  </a:txBody>
                  <a:tcPr horzOverflow="overflow"/>
                </a:tc>
              </a:tr>
              <a:tr h="418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Handcuffs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Nozzles</a:t>
                      </a:r>
                    </a:p>
                  </a:txBody>
                  <a:tcPr horzOverflow="overflow"/>
                </a:tc>
              </a:tr>
              <a:tr h="418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Clipboards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Pike poles</a:t>
                      </a:r>
                    </a:p>
                  </a:txBody>
                  <a:tcPr horzOverflow="overflow"/>
                </a:tc>
              </a:tr>
              <a:tr h="418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Flashlights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Fire extinguishers</a:t>
                      </a:r>
                    </a:p>
                  </a:txBody>
                  <a:tcPr horzOverflow="overflow"/>
                </a:tc>
              </a:tr>
              <a:tr h="4180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mn-lt"/>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Oxygen tanks</a:t>
                      </a:r>
                    </a:p>
                  </a:txBody>
                  <a:tcPr horzOverflow="overflow"/>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1752" y="228600"/>
            <a:ext cx="8385048" cy="758952"/>
          </a:xfrm>
        </p:spPr>
        <p:txBody>
          <a:bodyPr>
            <a:normAutofit fontScale="90000"/>
          </a:bodyPr>
          <a:lstStyle/>
          <a:p>
            <a:r>
              <a:rPr lang="en-US" dirty="0" smtClean="0"/>
              <a:t>Items that can be damaged by the magnet</a:t>
            </a:r>
            <a:endParaRPr lang="en-US" dirty="0"/>
          </a:p>
        </p:txBody>
      </p:sp>
      <p:sp>
        <p:nvSpPr>
          <p:cNvPr id="31747" name="Rectangle 3"/>
          <p:cNvSpPr>
            <a:spLocks noGrp="1" noChangeArrowheads="1"/>
          </p:cNvSpPr>
          <p:nvPr>
            <p:ph sz="quarter" idx="1"/>
          </p:nvPr>
        </p:nvSpPr>
        <p:spPr>
          <a:xfrm>
            <a:off x="301752" y="1676400"/>
            <a:ext cx="8503920" cy="4422648"/>
          </a:xfrm>
        </p:spPr>
        <p:txBody>
          <a:bodyPr>
            <a:normAutofit/>
          </a:bodyPr>
          <a:lstStyle/>
          <a:p>
            <a:pPr>
              <a:lnSpc>
                <a:spcPct val="90000"/>
              </a:lnSpc>
            </a:pPr>
            <a:r>
              <a:rPr lang="en-US" dirty="0"/>
              <a:t>The magnetic field can seriously damage or </a:t>
            </a:r>
            <a:r>
              <a:rPr lang="en-US" dirty="0" smtClean="0"/>
              <a:t>impair the following personal items:</a:t>
            </a:r>
          </a:p>
          <a:p>
            <a:pPr lvl="1">
              <a:lnSpc>
                <a:spcPct val="90000"/>
              </a:lnSpc>
            </a:pPr>
            <a:r>
              <a:rPr lang="en-US" dirty="0" smtClean="0"/>
              <a:t>Cameras</a:t>
            </a:r>
          </a:p>
          <a:p>
            <a:pPr lvl="1">
              <a:lnSpc>
                <a:spcPct val="90000"/>
              </a:lnSpc>
            </a:pPr>
            <a:r>
              <a:rPr lang="en-US" dirty="0" smtClean="0"/>
              <a:t>Watches</a:t>
            </a:r>
          </a:p>
          <a:p>
            <a:pPr lvl="1">
              <a:lnSpc>
                <a:spcPct val="90000"/>
              </a:lnSpc>
            </a:pPr>
            <a:r>
              <a:rPr lang="en-US" dirty="0" smtClean="0"/>
              <a:t>Credit /Bank cards</a:t>
            </a:r>
          </a:p>
          <a:p>
            <a:pPr lvl="1">
              <a:lnSpc>
                <a:spcPct val="90000"/>
              </a:lnSpc>
            </a:pPr>
            <a:r>
              <a:rPr lang="en-US" dirty="0" smtClean="0"/>
              <a:t>Hearing Aids</a:t>
            </a:r>
          </a:p>
          <a:p>
            <a:pPr lvl="1">
              <a:lnSpc>
                <a:spcPct val="90000"/>
              </a:lnSpc>
            </a:pPr>
            <a:r>
              <a:rPr lang="en-US" dirty="0" smtClean="0"/>
              <a:t>Hair Accessories, Belt Buckles, Shoes</a:t>
            </a:r>
          </a:p>
          <a:p>
            <a:pPr lvl="1">
              <a:lnSpc>
                <a:spcPct val="90000"/>
              </a:lnSpc>
            </a:pPr>
            <a:r>
              <a:rPr lang="en-US" dirty="0" smtClean="0"/>
              <a:t>I-pods</a:t>
            </a:r>
          </a:p>
          <a:p>
            <a:pPr>
              <a:lnSpc>
                <a:spcPct val="90000"/>
              </a:lnSpc>
            </a:pPr>
            <a:endParaRPr lang="en-US" dirty="0" smtClean="0"/>
          </a:p>
          <a:p>
            <a:pPr marL="274320" lvl="1">
              <a:lnSpc>
                <a:spcPct val="90000"/>
              </a:lnSpc>
              <a:buClr>
                <a:schemeClr val="accent1"/>
              </a:buClr>
              <a:buSzPct val="85000"/>
              <a:buFont typeface="Wingdings 2"/>
              <a:buChar char=""/>
            </a:pPr>
            <a:r>
              <a:rPr lang="en-US" sz="2700" dirty="0" smtClean="0">
                <a:solidFill>
                  <a:schemeClr val="tx1"/>
                </a:solidFill>
              </a:rPr>
              <a:t>Please remember to empty </a:t>
            </a:r>
            <a:r>
              <a:rPr lang="en-US" sz="2700" u="sng" dirty="0" smtClean="0">
                <a:solidFill>
                  <a:srgbClr val="FF0000"/>
                </a:solidFill>
              </a:rPr>
              <a:t>ALL</a:t>
            </a:r>
            <a:r>
              <a:rPr lang="en-US" sz="2700" dirty="0" smtClean="0">
                <a:solidFill>
                  <a:schemeClr val="tx1"/>
                </a:solidFill>
              </a:rPr>
              <a:t> </a:t>
            </a:r>
            <a:r>
              <a:rPr lang="en-US" sz="2700" dirty="0" smtClean="0">
                <a:solidFill>
                  <a:schemeClr val="tx1"/>
                </a:solidFill>
              </a:rPr>
              <a:t>pockets </a:t>
            </a:r>
            <a:r>
              <a:rPr lang="en-US" sz="2700" dirty="0" smtClean="0">
                <a:solidFill>
                  <a:schemeClr val="tx1"/>
                </a:solidFill>
              </a:rPr>
              <a:t>before entering the scanning room.</a:t>
            </a:r>
          </a:p>
          <a:p>
            <a:pPr>
              <a:lnSpc>
                <a:spcPct val="90000"/>
              </a:lnSpc>
            </a:pPr>
            <a:endParaRPr lang="en-US" dirty="0" smtClean="0"/>
          </a:p>
          <a:p>
            <a:pPr lvl="1">
              <a:lnSpc>
                <a:spcPct val="90000"/>
              </a:lnSpc>
            </a:pP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04800" y="304800"/>
            <a:ext cx="8534400" cy="606552"/>
          </a:xfrm>
        </p:spPr>
        <p:txBody>
          <a:bodyPr>
            <a:noAutofit/>
          </a:bodyPr>
          <a:lstStyle/>
          <a:p>
            <a:r>
              <a:rPr lang="en-US" sz="3200" dirty="0"/>
              <a:t>What can you take into a magnetic field?</a:t>
            </a:r>
          </a:p>
        </p:txBody>
      </p:sp>
      <p:sp>
        <p:nvSpPr>
          <p:cNvPr id="182275" name="Rectangle 3"/>
          <p:cNvSpPr>
            <a:spLocks noGrp="1" noChangeArrowheads="1"/>
          </p:cNvSpPr>
          <p:nvPr>
            <p:ph sz="quarter" idx="1"/>
          </p:nvPr>
        </p:nvSpPr>
        <p:spPr>
          <a:xfrm>
            <a:off x="685800" y="1600200"/>
            <a:ext cx="7772400" cy="4724400"/>
          </a:xfrm>
        </p:spPr>
        <p:txBody>
          <a:bodyPr>
            <a:normAutofit lnSpcReduction="10000"/>
          </a:bodyPr>
          <a:lstStyle/>
          <a:p>
            <a:pPr>
              <a:lnSpc>
                <a:spcPct val="90000"/>
              </a:lnSpc>
            </a:pPr>
            <a:r>
              <a:rPr lang="en-US" dirty="0" smtClean="0"/>
              <a:t>Only items that are MRI compatible</a:t>
            </a:r>
          </a:p>
          <a:p>
            <a:pPr>
              <a:lnSpc>
                <a:spcPct val="90000"/>
              </a:lnSpc>
            </a:pPr>
            <a:r>
              <a:rPr lang="en-US" dirty="0" smtClean="0"/>
              <a:t>Examples of non-ferrous metals are:</a:t>
            </a:r>
          </a:p>
          <a:p>
            <a:pPr lvl="1">
              <a:lnSpc>
                <a:spcPct val="90000"/>
              </a:lnSpc>
            </a:pPr>
            <a:r>
              <a:rPr lang="en-US" dirty="0" smtClean="0"/>
              <a:t>Brass</a:t>
            </a:r>
          </a:p>
          <a:p>
            <a:pPr lvl="1">
              <a:lnSpc>
                <a:spcPct val="90000"/>
              </a:lnSpc>
            </a:pPr>
            <a:r>
              <a:rPr lang="en-US" dirty="0" smtClean="0"/>
              <a:t>Aluminum</a:t>
            </a:r>
          </a:p>
          <a:p>
            <a:pPr lvl="1">
              <a:lnSpc>
                <a:spcPct val="90000"/>
              </a:lnSpc>
            </a:pPr>
            <a:r>
              <a:rPr lang="en-US" dirty="0" smtClean="0"/>
              <a:t>Plastic</a:t>
            </a:r>
          </a:p>
          <a:p>
            <a:pPr>
              <a:lnSpc>
                <a:spcPct val="90000"/>
              </a:lnSpc>
            </a:pPr>
            <a:r>
              <a:rPr lang="en-US" dirty="0" smtClean="0"/>
              <a:t>If you have any questions we can check an object with a hand held magnet</a:t>
            </a:r>
          </a:p>
          <a:p>
            <a:pPr>
              <a:lnSpc>
                <a:spcPct val="90000"/>
              </a:lnSpc>
            </a:pPr>
            <a:r>
              <a:rPr lang="en-US" dirty="0" smtClean="0"/>
              <a:t>If item is implanted in body must have information card on implant.  Check </a:t>
            </a:r>
            <a:r>
              <a:rPr lang="en-US" dirty="0" smtClean="0">
                <a:hlinkClick r:id="rId2"/>
              </a:rPr>
              <a:t>www.mrisafety.com</a:t>
            </a:r>
            <a:r>
              <a:rPr lang="en-US" dirty="0" smtClean="0"/>
              <a:t>.</a:t>
            </a:r>
          </a:p>
          <a:p>
            <a:pPr>
              <a:lnSpc>
                <a:spcPct val="90000"/>
              </a:lnSpc>
            </a:pPr>
            <a:endParaRPr lang="en-US" dirty="0" smtClean="0"/>
          </a:p>
          <a:p>
            <a:pPr>
              <a:lnSpc>
                <a:spcPct val="90000"/>
              </a:lnSpc>
            </a:pPr>
            <a:r>
              <a:rPr lang="en-US" b="1" dirty="0" smtClean="0"/>
              <a:t>If you are not sure if an object is MRI compatible…Do </a:t>
            </a:r>
            <a:r>
              <a:rPr lang="en-US" b="1" dirty="0" smtClean="0">
                <a:solidFill>
                  <a:srgbClr val="FF0000"/>
                </a:solidFill>
              </a:rPr>
              <a:t>NOT</a:t>
            </a:r>
            <a:r>
              <a:rPr lang="en-US" b="1" dirty="0" smtClean="0"/>
              <a:t> take it into the room.</a:t>
            </a:r>
            <a:endParaRPr lang="en-US" b="1"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Noise</a:t>
            </a:r>
            <a:endParaRPr lang="en-US" dirty="0"/>
          </a:p>
        </p:txBody>
      </p:sp>
      <p:sp>
        <p:nvSpPr>
          <p:cNvPr id="40963" name="Rectangle 3"/>
          <p:cNvSpPr>
            <a:spLocks noGrp="1" noChangeArrowheads="1"/>
          </p:cNvSpPr>
          <p:nvPr>
            <p:ph sz="quarter" idx="1"/>
          </p:nvPr>
        </p:nvSpPr>
        <p:spPr>
          <a:xfrm>
            <a:off x="457200" y="1600200"/>
            <a:ext cx="8305800" cy="4876800"/>
          </a:xfrm>
        </p:spPr>
        <p:txBody>
          <a:bodyPr>
            <a:normAutofit/>
          </a:bodyPr>
          <a:lstStyle/>
          <a:p>
            <a:pPr>
              <a:buFontTx/>
              <a:buNone/>
            </a:pPr>
            <a:endParaRPr lang="en-US" sz="1500" u="sng" dirty="0"/>
          </a:p>
          <a:p>
            <a:r>
              <a:rPr lang="en-US" dirty="0"/>
              <a:t>The MR scanner can produce very high acoustic noise levels.</a:t>
            </a:r>
          </a:p>
          <a:p>
            <a:r>
              <a:rPr lang="en-US" dirty="0"/>
              <a:t>Some patients may experience discomfort from the associated noise of the scanner.</a:t>
            </a:r>
          </a:p>
          <a:p>
            <a:r>
              <a:rPr lang="en-US" dirty="0"/>
              <a:t>Prior to </a:t>
            </a:r>
            <a:r>
              <a:rPr lang="en-US" dirty="0" smtClean="0"/>
              <a:t>scanning </a:t>
            </a:r>
            <a:r>
              <a:rPr lang="en-US" dirty="0" smtClean="0"/>
              <a:t>ear plugs and a </a:t>
            </a:r>
            <a:r>
              <a:rPr lang="en-US" dirty="0" smtClean="0"/>
              <a:t>head set is </a:t>
            </a:r>
            <a:r>
              <a:rPr lang="en-US" dirty="0" smtClean="0"/>
              <a:t>provided </a:t>
            </a:r>
            <a:r>
              <a:rPr lang="en-US" dirty="0"/>
              <a:t>to the patient to reduce the noise </a:t>
            </a:r>
            <a:r>
              <a:rPr lang="en-US" dirty="0" smtClean="0"/>
              <a:t>level</a:t>
            </a:r>
            <a:r>
              <a:rPr lang="en-US" dirty="0" smtClean="0"/>
              <a:t>.  </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smtClean="0"/>
              <a:t>MRI Safety</a:t>
            </a:r>
            <a:endParaRPr lang="en-US" dirty="0"/>
          </a:p>
        </p:txBody>
      </p:sp>
      <p:sp>
        <p:nvSpPr>
          <p:cNvPr id="14342" name="Rectangle 6"/>
          <p:cNvSpPr>
            <a:spLocks noGrp="1" noChangeArrowheads="1"/>
          </p:cNvSpPr>
          <p:nvPr>
            <p:ph sz="quarter" idx="1"/>
          </p:nvPr>
        </p:nvSpPr>
        <p:spPr>
          <a:xfrm>
            <a:off x="457200" y="1600200"/>
            <a:ext cx="8229600" cy="4876800"/>
          </a:xfrm>
        </p:spPr>
        <p:txBody>
          <a:bodyPr>
            <a:normAutofit/>
          </a:bodyPr>
          <a:lstStyle/>
          <a:p>
            <a:pPr>
              <a:buFontTx/>
              <a:buNone/>
            </a:pPr>
            <a:r>
              <a:rPr lang="en-US" dirty="0"/>
              <a:t>The greatest risk of injury and damage to the system results from</a:t>
            </a:r>
            <a:r>
              <a:rPr lang="en-US" dirty="0" smtClean="0"/>
              <a:t>:</a:t>
            </a:r>
          </a:p>
          <a:p>
            <a:pPr lvl="1"/>
            <a:r>
              <a:rPr lang="en-US" dirty="0" smtClean="0"/>
              <a:t>Mistreatment or abuse of the MR equipment.</a:t>
            </a:r>
          </a:p>
          <a:p>
            <a:pPr lvl="1"/>
            <a:r>
              <a:rPr lang="en-US" dirty="0" smtClean="0"/>
              <a:t>Failure </a:t>
            </a:r>
            <a:r>
              <a:rPr lang="en-US" dirty="0"/>
              <a:t>to comply with </a:t>
            </a:r>
            <a:r>
              <a:rPr lang="en-US" dirty="0" smtClean="0"/>
              <a:t>our safety procedures.</a:t>
            </a:r>
            <a:endParaRPr lang="en-US" dirty="0"/>
          </a:p>
          <a:p>
            <a:pPr lvl="1"/>
            <a:r>
              <a:rPr lang="en-US" dirty="0"/>
              <a:t>Lack of proper inspection and maintenance of the </a:t>
            </a:r>
            <a:r>
              <a:rPr lang="en-US" dirty="0" smtClean="0"/>
              <a:t>MR equipment.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9" name="Rectangle 1867"/>
          <p:cNvSpPr>
            <a:spLocks noGrp="1" noChangeArrowheads="1"/>
          </p:cNvSpPr>
          <p:nvPr>
            <p:ph type="title"/>
          </p:nvPr>
        </p:nvSpPr>
        <p:spPr/>
        <p:txBody>
          <a:bodyPr/>
          <a:lstStyle/>
          <a:p>
            <a:r>
              <a:rPr lang="en-US" dirty="0" smtClean="0"/>
              <a:t>The Screening </a:t>
            </a:r>
            <a:r>
              <a:rPr lang="en-US" dirty="0" smtClean="0"/>
              <a:t>Process - Researcher</a:t>
            </a:r>
            <a:endParaRPr lang="en-US" dirty="0"/>
          </a:p>
        </p:txBody>
      </p:sp>
      <p:sp>
        <p:nvSpPr>
          <p:cNvPr id="35660" name="Rectangle 1868"/>
          <p:cNvSpPr>
            <a:spLocks noGrp="1" noChangeArrowheads="1"/>
          </p:cNvSpPr>
          <p:nvPr>
            <p:ph sz="quarter" idx="1"/>
          </p:nvPr>
        </p:nvSpPr>
        <p:spPr>
          <a:xfrm>
            <a:off x="301752" y="1752600"/>
            <a:ext cx="8503920" cy="4648200"/>
          </a:xfrm>
        </p:spPr>
        <p:txBody>
          <a:bodyPr>
            <a:normAutofit/>
          </a:bodyPr>
          <a:lstStyle/>
          <a:p>
            <a:r>
              <a:rPr lang="en-US" dirty="0" smtClean="0"/>
              <a:t>Every person that enters the MRI room must be screened for possible </a:t>
            </a:r>
            <a:r>
              <a:rPr lang="en-US" dirty="0"/>
              <a:t>contraindications that could affect </a:t>
            </a:r>
            <a:r>
              <a:rPr lang="en-US" dirty="0" smtClean="0"/>
              <a:t>their health and safety.</a:t>
            </a:r>
          </a:p>
          <a:p>
            <a:r>
              <a:rPr lang="en-US" dirty="0" smtClean="0"/>
              <a:t>As a PI or research assistant you will need to initially be screened as well.  If there is ever any changes in your health </a:t>
            </a:r>
            <a:r>
              <a:rPr lang="en-US" dirty="0" smtClean="0"/>
              <a:t>please let </a:t>
            </a:r>
            <a:r>
              <a:rPr lang="en-US" dirty="0" smtClean="0"/>
              <a:t>the MRI technologist know.</a:t>
            </a:r>
          </a:p>
          <a:p>
            <a:pPr lvl="1"/>
            <a:r>
              <a:rPr lang="en-US" dirty="0" smtClean="0"/>
              <a:t>Before you may enter the room please fill out a Researcher Clearance </a:t>
            </a:r>
            <a:r>
              <a:rPr lang="en-US" dirty="0" smtClean="0"/>
              <a:t>Form that can be found on our web site or as the MRI technologist for one.</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9" name="Rectangle 1867"/>
          <p:cNvSpPr>
            <a:spLocks noGrp="1" noChangeArrowheads="1"/>
          </p:cNvSpPr>
          <p:nvPr>
            <p:ph type="title"/>
          </p:nvPr>
        </p:nvSpPr>
        <p:spPr/>
        <p:txBody>
          <a:bodyPr>
            <a:normAutofit fontScale="90000"/>
          </a:bodyPr>
          <a:lstStyle/>
          <a:p>
            <a:r>
              <a:rPr lang="en-US" dirty="0" smtClean="0"/>
              <a:t>The Screening </a:t>
            </a:r>
            <a:r>
              <a:rPr lang="en-US" dirty="0" smtClean="0"/>
              <a:t>Process – Research Volunteer</a:t>
            </a:r>
            <a:endParaRPr lang="en-US" dirty="0"/>
          </a:p>
        </p:txBody>
      </p:sp>
      <p:sp>
        <p:nvSpPr>
          <p:cNvPr id="35660" name="Rectangle 1868"/>
          <p:cNvSpPr>
            <a:spLocks noGrp="1" noChangeArrowheads="1"/>
          </p:cNvSpPr>
          <p:nvPr>
            <p:ph sz="quarter" idx="1"/>
          </p:nvPr>
        </p:nvSpPr>
        <p:spPr>
          <a:xfrm>
            <a:off x="301752" y="1752600"/>
            <a:ext cx="8503920" cy="4648200"/>
          </a:xfrm>
        </p:spPr>
        <p:txBody>
          <a:bodyPr>
            <a:normAutofit/>
          </a:bodyPr>
          <a:lstStyle/>
          <a:p>
            <a:r>
              <a:rPr lang="en-US" dirty="0" smtClean="0"/>
              <a:t>Every research subject must also fill out a clearance form to make sure they are able to enter the magnetic field.</a:t>
            </a:r>
          </a:p>
          <a:p>
            <a:r>
              <a:rPr lang="en-US" dirty="0" smtClean="0"/>
              <a:t>This can also be found on our web site or at the center</a:t>
            </a:r>
          </a:p>
          <a:p>
            <a:endParaRPr lang="en-US" dirty="0" smtClean="0"/>
          </a:p>
          <a:p>
            <a:r>
              <a:rPr lang="en-US" dirty="0" smtClean="0"/>
              <a:t>The SCAN Center staff has final say over who may </a:t>
            </a:r>
            <a:r>
              <a:rPr lang="en-US" dirty="0" smtClean="0"/>
              <a:t>or may not be scanned.</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Absolute Contraindications</a:t>
            </a:r>
          </a:p>
        </p:txBody>
      </p:sp>
      <p:sp>
        <p:nvSpPr>
          <p:cNvPr id="37891" name="Rectangle 3"/>
          <p:cNvSpPr>
            <a:spLocks noGrp="1" noChangeArrowheads="1"/>
          </p:cNvSpPr>
          <p:nvPr>
            <p:ph sz="quarter" idx="1"/>
          </p:nvPr>
        </p:nvSpPr>
        <p:spPr/>
        <p:txBody>
          <a:bodyPr>
            <a:normAutofit/>
          </a:bodyPr>
          <a:lstStyle/>
          <a:p>
            <a:pPr>
              <a:buNone/>
            </a:pPr>
            <a:r>
              <a:rPr lang="en-US" sz="2800" dirty="0" smtClean="0"/>
              <a:t>If you or your volunteer has any of these items, they can </a:t>
            </a:r>
            <a:r>
              <a:rPr lang="en-US" sz="2800" b="1" u="sng" dirty="0" smtClean="0">
                <a:solidFill>
                  <a:srgbClr val="FF0000"/>
                </a:solidFill>
              </a:rPr>
              <a:t>NOT</a:t>
            </a:r>
            <a:r>
              <a:rPr lang="en-US" sz="2800" dirty="0" smtClean="0"/>
              <a:t> be allowed into the scanning room</a:t>
            </a:r>
          </a:p>
          <a:p>
            <a:pPr>
              <a:buNone/>
            </a:pPr>
            <a:endParaRPr lang="en-US" sz="2800" dirty="0" smtClean="0"/>
          </a:p>
          <a:p>
            <a:r>
              <a:rPr lang="en-US" sz="2200" dirty="0" smtClean="0"/>
              <a:t>Cardiac Pacemakers</a:t>
            </a:r>
            <a:endParaRPr lang="en-US" sz="2200" dirty="0"/>
          </a:p>
          <a:p>
            <a:r>
              <a:rPr lang="en-US" sz="2200" dirty="0"/>
              <a:t>Cochlear (inner ear) implants</a:t>
            </a:r>
          </a:p>
          <a:p>
            <a:r>
              <a:rPr lang="en-US" sz="2200" dirty="0" smtClean="0"/>
              <a:t>Ferromagnetic </a:t>
            </a:r>
            <a:r>
              <a:rPr lang="en-US" sz="2200" dirty="0"/>
              <a:t>or unidentifiable aneurysm clips of the brain</a:t>
            </a:r>
          </a:p>
          <a:p>
            <a:r>
              <a:rPr lang="en-US" sz="2200" dirty="0"/>
              <a:t>Implanted neuro stimulators</a:t>
            </a:r>
          </a:p>
          <a:p>
            <a:r>
              <a:rPr lang="en-US" sz="2200" dirty="0"/>
              <a:t>Metal or unidentifiable foreign bodies in the eyes</a:t>
            </a:r>
          </a:p>
          <a:p>
            <a:r>
              <a:rPr lang="en-US" sz="2200" dirty="0" smtClean="0"/>
              <a:t>Implanted pumps to deliver medicine that cannot be </a:t>
            </a:r>
            <a:r>
              <a:rPr lang="en-US" sz="2200" dirty="0" smtClean="0"/>
              <a:t>removed</a:t>
            </a:r>
          </a:p>
          <a:p>
            <a:r>
              <a:rPr lang="en-US" sz="2200" dirty="0" smtClean="0"/>
              <a:t>Full mouth braces or retainers that cannot be removed</a:t>
            </a:r>
          </a:p>
          <a:p>
            <a:endParaRPr lang="en-US" sz="2200" dirty="0" smtClean="0"/>
          </a:p>
          <a:p>
            <a:endParaRPr lang="en-US"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Tattoos</a:t>
            </a:r>
            <a:endParaRPr lang="en-US" dirty="0"/>
          </a:p>
        </p:txBody>
      </p:sp>
      <p:sp>
        <p:nvSpPr>
          <p:cNvPr id="37891" name="Rectangle 3"/>
          <p:cNvSpPr>
            <a:spLocks noGrp="1" noChangeArrowheads="1"/>
          </p:cNvSpPr>
          <p:nvPr>
            <p:ph sz="quarter" idx="1"/>
          </p:nvPr>
        </p:nvSpPr>
        <p:spPr/>
        <p:txBody>
          <a:bodyPr>
            <a:normAutofit fontScale="40000" lnSpcReduction="20000"/>
          </a:bodyPr>
          <a:lstStyle/>
          <a:p>
            <a:r>
              <a:rPr lang="en-US" sz="6000" dirty="0" smtClean="0"/>
              <a:t>There have been some documented cases of unusual </a:t>
            </a:r>
            <a:r>
              <a:rPr lang="en-US" sz="6000" dirty="0" smtClean="0"/>
              <a:t>sensation or tingling from </a:t>
            </a:r>
            <a:r>
              <a:rPr lang="en-US" sz="6000" dirty="0" smtClean="0"/>
              <a:t>a </a:t>
            </a:r>
            <a:r>
              <a:rPr lang="en-US" sz="6000" dirty="0" smtClean="0"/>
              <a:t>tattoo site during the procedure to receiving burns or raised </a:t>
            </a:r>
            <a:r>
              <a:rPr lang="en-US" sz="6000" dirty="0" smtClean="0"/>
              <a:t>skin at the site. </a:t>
            </a:r>
            <a:r>
              <a:rPr lang="en-US" sz="6000" dirty="0" smtClean="0"/>
              <a:t> </a:t>
            </a:r>
            <a:endParaRPr lang="en-US" sz="6000" dirty="0" smtClean="0"/>
          </a:p>
          <a:p>
            <a:r>
              <a:rPr lang="en-US" sz="6000" dirty="0" smtClean="0"/>
              <a:t> The likely hood of </a:t>
            </a:r>
            <a:r>
              <a:rPr lang="en-US" sz="6000" dirty="0" smtClean="0"/>
              <a:t>this happening </a:t>
            </a:r>
            <a:r>
              <a:rPr lang="en-US" sz="6000" dirty="0" smtClean="0"/>
              <a:t>is very low but </a:t>
            </a:r>
            <a:r>
              <a:rPr lang="en-US" sz="6000" dirty="0" smtClean="0"/>
              <a:t>all subjects should </a:t>
            </a:r>
            <a:r>
              <a:rPr lang="en-US" sz="6000" dirty="0" smtClean="0"/>
              <a:t>be aware of the issue before agreeing to take part in </a:t>
            </a:r>
            <a:r>
              <a:rPr lang="en-US" sz="6000" dirty="0" smtClean="0"/>
              <a:t>a study</a:t>
            </a:r>
            <a:r>
              <a:rPr lang="en-US" sz="6000" dirty="0" smtClean="0"/>
              <a:t>. </a:t>
            </a:r>
            <a:endParaRPr lang="en-US" sz="6000" dirty="0" smtClean="0"/>
          </a:p>
          <a:p>
            <a:r>
              <a:rPr lang="en-US" sz="6000" dirty="0" smtClean="0"/>
              <a:t>Once at the center any subject with a tattoo will be informed again </a:t>
            </a:r>
            <a:r>
              <a:rPr lang="en-US" sz="6000" dirty="0" smtClean="0"/>
              <a:t>of the risks </a:t>
            </a:r>
            <a:r>
              <a:rPr lang="en-US" sz="6000" dirty="0" smtClean="0"/>
              <a:t>of tattoos in the MRI environment.  At this time they will have a chance to cancel the exam.</a:t>
            </a:r>
          </a:p>
          <a:p>
            <a:r>
              <a:rPr lang="en-US" sz="6000" dirty="0" smtClean="0"/>
              <a:t>If the subject complains of any unusual sensation during </a:t>
            </a:r>
            <a:r>
              <a:rPr lang="en-US" sz="6000" dirty="0" smtClean="0"/>
              <a:t>the exam </a:t>
            </a:r>
            <a:r>
              <a:rPr lang="en-US" sz="6000" dirty="0" smtClean="0"/>
              <a:t>the study </a:t>
            </a:r>
            <a:r>
              <a:rPr lang="en-US" sz="6000" dirty="0" smtClean="0"/>
              <a:t>will be immediately </a:t>
            </a:r>
            <a:r>
              <a:rPr lang="en-US" sz="6000" dirty="0" smtClean="0"/>
              <a:t>stopped. </a:t>
            </a:r>
          </a:p>
          <a:p>
            <a:r>
              <a:rPr lang="en-US" sz="6000" dirty="0" smtClean="0"/>
              <a:t>If the area becomes red or irritated a hand </a:t>
            </a:r>
            <a:r>
              <a:rPr lang="en-US" sz="6000" dirty="0" smtClean="0"/>
              <a:t>cold </a:t>
            </a:r>
            <a:r>
              <a:rPr lang="en-US" sz="6000" dirty="0" smtClean="0"/>
              <a:t>compresses will be applied (these can be found in the bathroom storage container at the center)</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762000"/>
          </a:xfrm>
        </p:spPr>
        <p:txBody>
          <a:bodyPr>
            <a:normAutofit/>
          </a:bodyPr>
          <a:lstStyle/>
          <a:p>
            <a:r>
              <a:rPr lang="en-US" dirty="0" smtClean="0"/>
              <a:t>The Magnet is ALWAYS ON</a:t>
            </a:r>
            <a:endParaRPr lang="en-US" b="1" u="sng" dirty="0"/>
          </a:p>
        </p:txBody>
      </p:sp>
      <p:sp>
        <p:nvSpPr>
          <p:cNvPr id="7171" name="Rectangle 3"/>
          <p:cNvSpPr>
            <a:spLocks noGrp="1" noChangeArrowheads="1"/>
          </p:cNvSpPr>
          <p:nvPr>
            <p:ph sz="quarter" idx="1"/>
          </p:nvPr>
        </p:nvSpPr>
        <p:spPr>
          <a:xfrm>
            <a:off x="228600" y="1524000"/>
            <a:ext cx="8686800" cy="4678363"/>
          </a:xfrm>
        </p:spPr>
        <p:txBody>
          <a:bodyPr>
            <a:normAutofit fontScale="85000" lnSpcReduction="20000"/>
          </a:bodyPr>
          <a:lstStyle/>
          <a:p>
            <a:r>
              <a:rPr lang="en-US" sz="2400" b="1" dirty="0" smtClean="0"/>
              <a:t>24 hrs/day</a:t>
            </a:r>
          </a:p>
          <a:p>
            <a:r>
              <a:rPr lang="en-US" sz="2400" b="1" dirty="0" smtClean="0"/>
              <a:t>365 days/year</a:t>
            </a:r>
          </a:p>
          <a:p>
            <a:pPr lvl="1"/>
            <a:endParaRPr lang="en-US" sz="2400" b="1" dirty="0" smtClean="0"/>
          </a:p>
          <a:p>
            <a:r>
              <a:rPr lang="en-US" b="1" dirty="0" smtClean="0"/>
              <a:t>The magnetic field is on even when the magnet is </a:t>
            </a:r>
            <a:r>
              <a:rPr lang="en-US" sz="2800" b="1" u="sng" dirty="0" smtClean="0">
                <a:solidFill>
                  <a:srgbClr val="FF0000"/>
                </a:solidFill>
              </a:rPr>
              <a:t>NOT</a:t>
            </a:r>
            <a:r>
              <a:rPr lang="en-US" sz="2800" b="1" dirty="0" smtClean="0"/>
              <a:t> in use.</a:t>
            </a:r>
          </a:p>
          <a:p>
            <a:endParaRPr lang="en-US" sz="2800" b="1" dirty="0" smtClean="0"/>
          </a:p>
          <a:p>
            <a:r>
              <a:rPr lang="en-US" sz="2800" b="1" dirty="0" smtClean="0"/>
              <a:t>Even if the electrical portion of the machine is off, the magnetic field is still up</a:t>
            </a:r>
          </a:p>
          <a:p>
            <a:pPr>
              <a:buFontTx/>
              <a:buNone/>
            </a:pPr>
            <a:endParaRPr lang="en-US" sz="2800" b="1" dirty="0"/>
          </a:p>
          <a:p>
            <a:r>
              <a:rPr lang="en-US" sz="2800" b="1" dirty="0" smtClean="0"/>
              <a:t>Anyone </a:t>
            </a:r>
            <a:r>
              <a:rPr lang="en-US" b="1" dirty="0" smtClean="0"/>
              <a:t>using the magnet must be trained in MRI safety and approved by the SCAN center.</a:t>
            </a:r>
            <a:endParaRPr lang="en-US" sz="2800" b="1" dirty="0" smtClean="0"/>
          </a:p>
          <a:p>
            <a:pPr>
              <a:buFontTx/>
              <a:buNone/>
            </a:pPr>
            <a:endParaRPr lang="en-US" b="1" dirty="0" smtClean="0"/>
          </a:p>
          <a:p>
            <a:r>
              <a:rPr lang="en-US" sz="2800" b="1" dirty="0" smtClean="0"/>
              <a:t>The MRI technologist has final say in who may be allowed to go into the operation and/or scanner room.</a:t>
            </a:r>
            <a:endParaRPr lang="en-US" sz="2800" b="1" dirty="0"/>
          </a:p>
          <a:p>
            <a:pPr>
              <a:buFontTx/>
              <a:buNone/>
            </a:pPr>
            <a:endParaRPr lang="en-US" sz="2800" b="1" dirty="0"/>
          </a:p>
          <a:p>
            <a:pPr>
              <a:buFontTx/>
              <a:buNone/>
            </a:pPr>
            <a:endParaRPr lang="en-US"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en-US" dirty="0" smtClean="0"/>
              <a:t>Pregnancy and MRI</a:t>
            </a:r>
            <a:endParaRPr lang="en-US" dirty="0"/>
          </a:p>
        </p:txBody>
      </p:sp>
      <p:sp>
        <p:nvSpPr>
          <p:cNvPr id="93187" name="Rectangle 3"/>
          <p:cNvSpPr>
            <a:spLocks noGrp="1" noChangeArrowheads="1"/>
          </p:cNvSpPr>
          <p:nvPr>
            <p:ph sz="quarter" idx="1"/>
          </p:nvPr>
        </p:nvSpPr>
        <p:spPr>
          <a:xfrm>
            <a:off x="533400" y="1676400"/>
            <a:ext cx="7772400" cy="4876800"/>
          </a:xfrm>
        </p:spPr>
        <p:txBody>
          <a:bodyPr/>
          <a:lstStyle/>
          <a:p>
            <a:endParaRPr lang="en-US" dirty="0" smtClean="0">
              <a:latin typeface="Arial" charset="0"/>
            </a:endParaRPr>
          </a:p>
          <a:p>
            <a:r>
              <a:rPr lang="en-US" dirty="0" smtClean="0"/>
              <a:t>Female research subjects must be 100% possible there is not chance of pregnancy if they are to be scanned.</a:t>
            </a:r>
            <a:endParaRPr lang="en-US" dirty="0" smtClean="0"/>
          </a:p>
          <a:p>
            <a:endParaRPr lang="en-US" dirty="0" smtClean="0"/>
          </a:p>
          <a:p>
            <a:r>
              <a:rPr lang="en-US" dirty="0" smtClean="0"/>
              <a:t>If a research subject is pregnant the exam must be canceled regardless of trimester.</a:t>
            </a:r>
          </a:p>
          <a:p>
            <a:endParaRPr lang="en-US" dirty="0" smtClean="0"/>
          </a:p>
          <a:p>
            <a:pPr>
              <a:buNone/>
            </a:pPr>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Controlled Access Area</a:t>
            </a:r>
          </a:p>
        </p:txBody>
      </p:sp>
      <p:sp>
        <p:nvSpPr>
          <p:cNvPr id="30723" name="Rectangle 3"/>
          <p:cNvSpPr>
            <a:spLocks noGrp="1" noChangeArrowheads="1"/>
          </p:cNvSpPr>
          <p:nvPr>
            <p:ph sz="quarter" idx="1"/>
          </p:nvPr>
        </p:nvSpPr>
        <p:spPr>
          <a:xfrm>
            <a:off x="457200" y="1600200"/>
            <a:ext cx="8229600" cy="4876800"/>
          </a:xfrm>
        </p:spPr>
        <p:txBody>
          <a:bodyPr>
            <a:normAutofit/>
          </a:bodyPr>
          <a:lstStyle/>
          <a:p>
            <a:r>
              <a:rPr lang="en-US" dirty="0" smtClean="0"/>
              <a:t>Although not noticeable a magnetic field is always on and can be dangerous to equipment and to people.  </a:t>
            </a:r>
          </a:p>
          <a:p>
            <a:endParaRPr lang="en-US" dirty="0" smtClean="0"/>
          </a:p>
          <a:p>
            <a:r>
              <a:rPr lang="en-US" dirty="0" smtClean="0"/>
              <a:t>For your safety, controlled access areas have been established.</a:t>
            </a:r>
          </a:p>
          <a:p>
            <a:endParaRPr lang="en-US" dirty="0" smtClean="0"/>
          </a:p>
          <a:p>
            <a:pPr>
              <a:lnSpc>
                <a:spcPct val="90000"/>
              </a:lnSpc>
            </a:pPr>
            <a:r>
              <a:rPr lang="en-US" dirty="0" smtClean="0"/>
              <a:t>This area is clearly labeled </a:t>
            </a:r>
            <a:r>
              <a:rPr lang="en-US" dirty="0"/>
              <a:t>with the use of warning signs and </a:t>
            </a:r>
            <a:r>
              <a:rPr lang="en-US" dirty="0" smtClean="0"/>
              <a:t>markings.</a:t>
            </a:r>
            <a:endParaRPr lang="en-US" dirty="0"/>
          </a:p>
          <a:p>
            <a:pPr>
              <a:lnSpc>
                <a:spcPct val="90000"/>
              </a:lnSpc>
            </a:pPr>
            <a:endParaRPr lang="en-US" dirty="0" smtClean="0"/>
          </a:p>
          <a:p>
            <a:pPr>
              <a:lnSpc>
                <a:spcPct val="90000"/>
              </a:lnSpc>
            </a:pPr>
            <a:r>
              <a:rPr lang="en-US" dirty="0" smtClean="0"/>
              <a:t>Public </a:t>
            </a:r>
            <a:r>
              <a:rPr lang="en-US" dirty="0"/>
              <a:t>access begins at the 5 gauss line (0.5mT).</a:t>
            </a:r>
          </a:p>
          <a:p>
            <a:pPr>
              <a:lnSpc>
                <a:spcPct val="90000"/>
              </a:lnSpc>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lgn="ctr"/>
            <a:r>
              <a:rPr lang="en-US" dirty="0" smtClean="0"/>
              <a:t>Controlled Access Area Signs</a:t>
            </a:r>
            <a:endParaRPr lang="en-US" dirty="0"/>
          </a:p>
        </p:txBody>
      </p:sp>
      <p:pic>
        <p:nvPicPr>
          <p:cNvPr id="4" name="Content Placeholder 3" descr="MRI_1.jpg"/>
          <p:cNvPicPr>
            <a:picLocks noGrp="1" noChangeAspect="1"/>
          </p:cNvPicPr>
          <p:nvPr>
            <p:ph sz="quarter" idx="1"/>
          </p:nvPr>
        </p:nvPicPr>
        <p:blipFill>
          <a:blip r:embed="rId2" cstate="print"/>
          <a:stretch>
            <a:fillRect/>
          </a:stretch>
        </p:blipFill>
        <p:spPr>
          <a:xfrm>
            <a:off x="609600" y="1504188"/>
            <a:ext cx="3886200" cy="4820412"/>
          </a:xfrm>
        </p:spPr>
      </p:pic>
      <p:pic>
        <p:nvPicPr>
          <p:cNvPr id="7" name="Picture 6" descr="mri machine 010.JPG"/>
          <p:cNvPicPr>
            <a:picLocks noChangeAspect="1"/>
          </p:cNvPicPr>
          <p:nvPr/>
        </p:nvPicPr>
        <p:blipFill>
          <a:blip r:embed="rId3" cstate="print"/>
          <a:stretch>
            <a:fillRect/>
          </a:stretch>
        </p:blipFill>
        <p:spPr>
          <a:xfrm>
            <a:off x="4953000" y="1524000"/>
            <a:ext cx="3677879" cy="4800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914400"/>
          </a:xfrm>
        </p:spPr>
        <p:txBody>
          <a:bodyPr/>
          <a:lstStyle/>
          <a:p>
            <a:r>
              <a:rPr lang="en-US" dirty="0"/>
              <a:t>Operating Safely</a:t>
            </a:r>
          </a:p>
        </p:txBody>
      </p:sp>
      <p:sp>
        <p:nvSpPr>
          <p:cNvPr id="41987" name="Rectangle 3"/>
          <p:cNvSpPr>
            <a:spLocks noGrp="1" noChangeArrowheads="1"/>
          </p:cNvSpPr>
          <p:nvPr>
            <p:ph sz="quarter" idx="1"/>
          </p:nvPr>
        </p:nvSpPr>
        <p:spPr>
          <a:xfrm>
            <a:off x="457200" y="1752600"/>
            <a:ext cx="8229600" cy="4724400"/>
          </a:xfrm>
        </p:spPr>
        <p:txBody>
          <a:bodyPr>
            <a:normAutofit/>
          </a:bodyPr>
          <a:lstStyle/>
          <a:p>
            <a:pPr>
              <a:lnSpc>
                <a:spcPct val="80000"/>
              </a:lnSpc>
            </a:pPr>
            <a:r>
              <a:rPr lang="en-US" sz="2800" dirty="0"/>
              <a:t>When operating the MR equipment, be attentive to the following abnormal conditions:</a:t>
            </a:r>
          </a:p>
          <a:p>
            <a:pPr>
              <a:lnSpc>
                <a:spcPct val="80000"/>
              </a:lnSpc>
              <a:buFontTx/>
              <a:buNone/>
            </a:pPr>
            <a:endParaRPr lang="en-US" sz="2800" dirty="0"/>
          </a:p>
          <a:p>
            <a:pPr lvl="1">
              <a:lnSpc>
                <a:spcPct val="80000"/>
              </a:lnSpc>
            </a:pPr>
            <a:r>
              <a:rPr lang="en-US" sz="2300" dirty="0"/>
              <a:t>Louder-than-normal motor noises</a:t>
            </a:r>
          </a:p>
          <a:p>
            <a:pPr lvl="1">
              <a:lnSpc>
                <a:spcPct val="80000"/>
              </a:lnSpc>
            </a:pPr>
            <a:r>
              <a:rPr lang="en-US" sz="2300" dirty="0"/>
              <a:t>Sparks</a:t>
            </a:r>
          </a:p>
          <a:p>
            <a:pPr lvl="1">
              <a:lnSpc>
                <a:spcPct val="80000"/>
              </a:lnSpc>
            </a:pPr>
            <a:r>
              <a:rPr lang="en-US" sz="2300" dirty="0" smtClean="0"/>
              <a:t>Overheating</a:t>
            </a:r>
            <a:endParaRPr lang="en-US" sz="2300" dirty="0"/>
          </a:p>
          <a:p>
            <a:pPr lvl="1">
              <a:lnSpc>
                <a:spcPct val="80000"/>
              </a:lnSpc>
            </a:pPr>
            <a:r>
              <a:rPr lang="en-US" sz="2300" dirty="0"/>
              <a:t>Smoke or odors coming from the electronic equipment or from within the scan room.</a:t>
            </a:r>
          </a:p>
          <a:p>
            <a:pPr>
              <a:lnSpc>
                <a:spcPct val="80000"/>
              </a:lnSpc>
              <a:buFontTx/>
              <a:buNone/>
            </a:pP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304800"/>
            <a:ext cx="8534400" cy="682752"/>
          </a:xfrm>
        </p:spPr>
        <p:txBody>
          <a:bodyPr>
            <a:normAutofit/>
          </a:bodyPr>
          <a:lstStyle/>
          <a:p>
            <a:r>
              <a:rPr lang="en-US" sz="3200" dirty="0"/>
              <a:t>Magnetic Field / Scan </a:t>
            </a:r>
            <a:r>
              <a:rPr lang="en-US" sz="3200" dirty="0" smtClean="0"/>
              <a:t>Room Emergencies</a:t>
            </a:r>
            <a:endParaRPr lang="en-US" sz="3200" dirty="0"/>
          </a:p>
        </p:txBody>
      </p:sp>
      <p:sp>
        <p:nvSpPr>
          <p:cNvPr id="43011" name="Rectangle 3"/>
          <p:cNvSpPr>
            <a:spLocks noGrp="1" noChangeArrowheads="1"/>
          </p:cNvSpPr>
          <p:nvPr>
            <p:ph sz="quarter" idx="1"/>
          </p:nvPr>
        </p:nvSpPr>
        <p:spPr>
          <a:xfrm>
            <a:off x="457200" y="1752600"/>
            <a:ext cx="8229600" cy="4495800"/>
          </a:xfrm>
        </p:spPr>
        <p:txBody>
          <a:bodyPr/>
          <a:lstStyle/>
          <a:p>
            <a:r>
              <a:rPr lang="en-US" dirty="0"/>
              <a:t>If an emergency situation arises, you may need to quickly </a:t>
            </a:r>
            <a:r>
              <a:rPr lang="en-US" dirty="0" smtClean="0"/>
              <a:t>shut down </a:t>
            </a:r>
            <a:r>
              <a:rPr lang="en-US" dirty="0"/>
              <a:t>the </a:t>
            </a:r>
            <a:r>
              <a:rPr lang="en-US" dirty="0" smtClean="0"/>
              <a:t>operating systems </a:t>
            </a:r>
            <a:r>
              <a:rPr lang="en-US" dirty="0"/>
              <a:t>and remove power from the MR system.</a:t>
            </a:r>
          </a:p>
          <a:p>
            <a:endParaRPr lang="en-US" sz="1500" dirty="0"/>
          </a:p>
          <a:p>
            <a:r>
              <a:rPr lang="en-US" dirty="0"/>
              <a:t>The nature of the emergency will dictate which procedure you follow.  </a:t>
            </a:r>
            <a:endParaRPr lang="en-US" dirty="0" smtClean="0"/>
          </a:p>
          <a:p>
            <a:endParaRPr lang="en-US" dirty="0" smtClean="0"/>
          </a:p>
          <a:p>
            <a:r>
              <a:rPr lang="en-US" dirty="0" smtClean="0"/>
              <a:t>Each </a:t>
            </a:r>
            <a:r>
              <a:rPr lang="en-US" dirty="0"/>
              <a:t>procedure has a distinct and specific purpose</a:t>
            </a:r>
            <a:r>
              <a:rPr lang="en-US" dirty="0" smtClean="0"/>
              <a:t>.</a:t>
            </a:r>
          </a:p>
          <a:p>
            <a:pPr>
              <a:buFontTx/>
              <a:buNone/>
            </a:pPr>
            <a:endParaRPr lang="en-US" dirty="0" smtClean="0"/>
          </a:p>
          <a:p>
            <a:pPr>
              <a:buFontTx/>
              <a:buNone/>
            </a:pPr>
            <a:endParaRPr lang="en-US" dirty="0"/>
          </a:p>
          <a:p>
            <a:pPr>
              <a:buFontTx/>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304800"/>
            <a:ext cx="8686800" cy="685800"/>
          </a:xfrm>
        </p:spPr>
        <p:txBody>
          <a:bodyPr>
            <a:normAutofit/>
          </a:bodyPr>
          <a:lstStyle/>
          <a:p>
            <a:r>
              <a:rPr lang="en-US" sz="3200" dirty="0" smtClean="0"/>
              <a:t>Magnetic Field / Scan Room Emergencies</a:t>
            </a:r>
            <a:endParaRPr lang="en-US" sz="3200" dirty="0"/>
          </a:p>
        </p:txBody>
      </p:sp>
      <p:sp>
        <p:nvSpPr>
          <p:cNvPr id="46083" name="Rectangle 3"/>
          <p:cNvSpPr>
            <a:spLocks noGrp="1" noChangeArrowheads="1"/>
          </p:cNvSpPr>
          <p:nvPr>
            <p:ph sz="quarter" idx="1"/>
          </p:nvPr>
        </p:nvSpPr>
        <p:spPr>
          <a:xfrm>
            <a:off x="228600" y="1752600"/>
            <a:ext cx="8686800" cy="4876800"/>
          </a:xfrm>
        </p:spPr>
        <p:txBody>
          <a:bodyPr>
            <a:normAutofit/>
          </a:bodyPr>
          <a:lstStyle/>
          <a:p>
            <a:pPr>
              <a:lnSpc>
                <a:spcPct val="90000"/>
              </a:lnSpc>
              <a:buFontTx/>
              <a:buNone/>
            </a:pPr>
            <a:r>
              <a:rPr lang="en-US" dirty="0"/>
              <a:t>Each magnet is equipped with </a:t>
            </a:r>
            <a:r>
              <a:rPr lang="en-US" u="sng" dirty="0"/>
              <a:t>two</a:t>
            </a:r>
            <a:r>
              <a:rPr lang="en-US" dirty="0"/>
              <a:t> emergency buttons:</a:t>
            </a:r>
          </a:p>
          <a:p>
            <a:pPr>
              <a:lnSpc>
                <a:spcPct val="90000"/>
              </a:lnSpc>
            </a:pPr>
            <a:r>
              <a:rPr lang="en-US" dirty="0"/>
              <a:t>Emergency Stop / Shut Off</a:t>
            </a:r>
          </a:p>
          <a:p>
            <a:pPr lvl="1">
              <a:lnSpc>
                <a:spcPct val="90000"/>
              </a:lnSpc>
            </a:pPr>
            <a:r>
              <a:rPr lang="en-US" dirty="0"/>
              <a:t>Turns off all incoming electrical </a:t>
            </a:r>
            <a:r>
              <a:rPr lang="en-US" dirty="0" smtClean="0"/>
              <a:t>power.  The </a:t>
            </a:r>
            <a:r>
              <a:rPr lang="en-US" dirty="0" smtClean="0"/>
              <a:t>scanner will turn off as well as the operating computer.  </a:t>
            </a:r>
            <a:endParaRPr lang="en-US" dirty="0" smtClean="0"/>
          </a:p>
          <a:p>
            <a:pPr lvl="1">
              <a:lnSpc>
                <a:spcPct val="90000"/>
              </a:lnSpc>
            </a:pPr>
            <a:r>
              <a:rPr lang="en-US" b="1" dirty="0" smtClean="0">
                <a:solidFill>
                  <a:srgbClr val="FF0000"/>
                </a:solidFill>
              </a:rPr>
              <a:t>The </a:t>
            </a:r>
            <a:r>
              <a:rPr lang="en-US" b="1" dirty="0" smtClean="0">
                <a:solidFill>
                  <a:srgbClr val="FF0000"/>
                </a:solidFill>
              </a:rPr>
              <a:t>magnetic field however will still be on.</a:t>
            </a:r>
            <a:endParaRPr lang="en-US" b="1" dirty="0">
              <a:solidFill>
                <a:srgbClr val="FF0000"/>
              </a:solidFill>
            </a:endParaRPr>
          </a:p>
          <a:p>
            <a:pPr>
              <a:lnSpc>
                <a:spcPct val="90000"/>
              </a:lnSpc>
            </a:pPr>
            <a:r>
              <a:rPr lang="en-US" dirty="0"/>
              <a:t>Quench or Emergency Run Down</a:t>
            </a:r>
          </a:p>
          <a:p>
            <a:pPr lvl="1">
              <a:lnSpc>
                <a:spcPct val="90000"/>
              </a:lnSpc>
            </a:pPr>
            <a:r>
              <a:rPr lang="en-US" dirty="0"/>
              <a:t>Causes immediate collapse of the superconductive magnetic field within </a:t>
            </a:r>
            <a:r>
              <a:rPr lang="en-US" dirty="0" smtClean="0"/>
              <a:t>minutes.  The magnetic field will dissipate.</a:t>
            </a:r>
            <a:endParaRPr lang="en-US" dirty="0"/>
          </a:p>
          <a:p>
            <a:pPr lvl="1">
              <a:lnSpc>
                <a:spcPct val="90000"/>
              </a:lnSpc>
              <a:buFontTx/>
              <a:buNone/>
            </a:pPr>
            <a:endParaRPr lang="en-US" dirty="0"/>
          </a:p>
          <a:p>
            <a:pPr algn="ctr">
              <a:lnSpc>
                <a:spcPct val="90000"/>
              </a:lnSpc>
              <a:buFontTx/>
              <a:buNone/>
            </a:pPr>
            <a:r>
              <a:rPr lang="en-US" dirty="0">
                <a:solidFill>
                  <a:srgbClr val="FF0000"/>
                </a:solidFill>
              </a:rPr>
              <a:t>FAMILIARIZE YOURSELF WITH THESE </a:t>
            </a:r>
            <a:r>
              <a:rPr lang="en-US" dirty="0" smtClean="0">
                <a:solidFill>
                  <a:srgbClr val="FF0000"/>
                </a:solidFill>
              </a:rPr>
              <a:t>BUTTONS AND </a:t>
            </a:r>
            <a:r>
              <a:rPr lang="en-US" b="1" u="sng" dirty="0" smtClean="0">
                <a:solidFill>
                  <a:srgbClr val="FF0000"/>
                </a:solidFill>
              </a:rPr>
              <a:t>KNOW</a:t>
            </a:r>
            <a:r>
              <a:rPr lang="en-US" dirty="0" smtClean="0">
                <a:solidFill>
                  <a:srgbClr val="FF0000"/>
                </a:solidFill>
              </a:rPr>
              <a:t> </a:t>
            </a:r>
            <a:r>
              <a:rPr lang="en-US" dirty="0">
                <a:solidFill>
                  <a:srgbClr val="FF0000"/>
                </a:solidFill>
              </a:rPr>
              <a:t>THE DIFFERENCE!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04800"/>
            <a:ext cx="8229600" cy="685800"/>
          </a:xfrm>
        </p:spPr>
        <p:txBody>
          <a:bodyPr>
            <a:normAutofit fontScale="90000"/>
          </a:bodyPr>
          <a:lstStyle/>
          <a:p>
            <a:r>
              <a:rPr lang="en-US" sz="4000" dirty="0" smtClean="0"/>
              <a:t>Emergency Stop / Shut Off Button</a:t>
            </a:r>
            <a:endParaRPr lang="en-US" sz="4000" dirty="0"/>
          </a:p>
        </p:txBody>
      </p:sp>
      <p:sp>
        <p:nvSpPr>
          <p:cNvPr id="44035" name="Rectangle 3"/>
          <p:cNvSpPr>
            <a:spLocks noGrp="1" noChangeArrowheads="1"/>
          </p:cNvSpPr>
          <p:nvPr>
            <p:ph sz="quarter" idx="1"/>
          </p:nvPr>
        </p:nvSpPr>
        <p:spPr>
          <a:xfrm>
            <a:off x="457200" y="1676400"/>
            <a:ext cx="8229600" cy="4876800"/>
          </a:xfrm>
        </p:spPr>
        <p:txBody>
          <a:bodyPr>
            <a:normAutofit/>
          </a:bodyPr>
          <a:lstStyle/>
          <a:p>
            <a:pPr>
              <a:lnSpc>
                <a:spcPct val="90000"/>
              </a:lnSpc>
            </a:pPr>
            <a:r>
              <a:rPr lang="en-US" sz="2800" dirty="0" smtClean="0"/>
              <a:t>Shutting power </a:t>
            </a:r>
            <a:r>
              <a:rPr lang="en-US" sz="2800" dirty="0" smtClean="0"/>
              <a:t>may </a:t>
            </a:r>
            <a:r>
              <a:rPr lang="en-US" sz="2800" dirty="0" smtClean="0"/>
              <a:t>be required for </a:t>
            </a:r>
            <a:r>
              <a:rPr lang="en-US" sz="2800" dirty="0" smtClean="0"/>
              <a:t>situations </a:t>
            </a:r>
            <a:r>
              <a:rPr lang="en-US" sz="2800" dirty="0" smtClean="0"/>
              <a:t>such as:</a:t>
            </a:r>
          </a:p>
          <a:p>
            <a:pPr lvl="1">
              <a:lnSpc>
                <a:spcPct val="90000"/>
              </a:lnSpc>
            </a:pPr>
            <a:r>
              <a:rPr lang="en-US" sz="2000" dirty="0" smtClean="0"/>
              <a:t>Fire in the computer room</a:t>
            </a:r>
          </a:p>
          <a:p>
            <a:pPr lvl="1">
              <a:lnSpc>
                <a:spcPct val="90000"/>
              </a:lnSpc>
            </a:pPr>
            <a:r>
              <a:rPr lang="en-US" sz="2000" dirty="0" smtClean="0"/>
              <a:t>Fire, sparks, loud noises emanating from the scan room</a:t>
            </a:r>
          </a:p>
          <a:p>
            <a:pPr lvl="1">
              <a:lnSpc>
                <a:spcPct val="90000"/>
              </a:lnSpc>
            </a:pPr>
            <a:r>
              <a:rPr lang="en-US" sz="2000" dirty="0" smtClean="0"/>
              <a:t>Flooding or sprinkling system goes off</a:t>
            </a:r>
          </a:p>
          <a:p>
            <a:pPr lvl="1">
              <a:lnSpc>
                <a:spcPct val="90000"/>
              </a:lnSpc>
            </a:pPr>
            <a:r>
              <a:rPr lang="en-US" sz="2000" dirty="0" smtClean="0"/>
              <a:t>Catastrophic equipment failure</a:t>
            </a:r>
          </a:p>
          <a:p>
            <a:pPr>
              <a:lnSpc>
                <a:spcPct val="90000"/>
              </a:lnSpc>
              <a:buFontTx/>
              <a:buNone/>
            </a:pPr>
            <a:endParaRPr lang="en-US" sz="1600" dirty="0" smtClean="0"/>
          </a:p>
          <a:p>
            <a:pPr>
              <a:lnSpc>
                <a:spcPct val="90000"/>
              </a:lnSpc>
            </a:pPr>
            <a:r>
              <a:rPr lang="en-US" sz="2800" dirty="0" smtClean="0"/>
              <a:t>Keep in mind that when this button is pushed, it does </a:t>
            </a:r>
            <a:r>
              <a:rPr lang="en-US" sz="2800" u="sng" dirty="0" smtClean="0">
                <a:solidFill>
                  <a:srgbClr val="FF0000"/>
                </a:solidFill>
              </a:rPr>
              <a:t>not</a:t>
            </a:r>
            <a:r>
              <a:rPr lang="en-US" sz="2800" dirty="0" smtClean="0"/>
              <a:t> initiate a quench, the magnetic field remains on.  Exercise caution to make sure that all ferromagnetic materials remain outside of the scan </a:t>
            </a:r>
            <a:r>
              <a:rPr lang="en-US" sz="2800" dirty="0" smtClean="0"/>
              <a:t>room, they can still become projectiles.</a:t>
            </a:r>
            <a:endParaRPr lang="en-US" sz="2800" dirty="0" smtClean="0"/>
          </a:p>
          <a:p>
            <a:pPr>
              <a:lnSpc>
                <a:spcPct val="90000"/>
              </a:lnSpc>
              <a:buFontTx/>
              <a:buNone/>
            </a:pPr>
            <a:endParaRPr lang="en-US" sz="2800" dirty="0">
              <a:solidFill>
                <a:schemeClr val="folHlink"/>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60248"/>
            <a:ext cx="8534400" cy="758952"/>
          </a:xfrm>
        </p:spPr>
        <p:txBody>
          <a:bodyPr>
            <a:noAutofit/>
          </a:bodyPr>
          <a:lstStyle/>
          <a:p>
            <a:pPr algn="ctr"/>
            <a:r>
              <a:rPr sz="3200" dirty="0" smtClean="0"/>
              <a:t>Emergency Buttons @ the SCAN center: The E-Stop Button</a:t>
            </a:r>
            <a:endParaRPr lang="en-US" sz="2400" dirty="0"/>
          </a:p>
        </p:txBody>
      </p:sp>
      <p:pic>
        <p:nvPicPr>
          <p:cNvPr id="10" name="Content Placeholder 9" descr="mri machine 009.JPG"/>
          <p:cNvPicPr>
            <a:picLocks noGrp="1" noChangeAspect="1"/>
          </p:cNvPicPr>
          <p:nvPr>
            <p:ph sz="half" idx="1"/>
          </p:nvPr>
        </p:nvPicPr>
        <p:blipFill>
          <a:blip r:embed="rId2" cstate="print"/>
          <a:stretch>
            <a:fillRect/>
          </a:stretch>
        </p:blipFill>
        <p:spPr>
          <a:xfrm>
            <a:off x="565348" y="1600200"/>
            <a:ext cx="3511154" cy="4681538"/>
          </a:xfrm>
        </p:spPr>
      </p:pic>
      <p:pic>
        <p:nvPicPr>
          <p:cNvPr id="11" name="Content Placeholder 10" descr="mri machine 007.JPG"/>
          <p:cNvPicPr>
            <a:picLocks noGrp="1" noChangeAspect="1"/>
          </p:cNvPicPr>
          <p:nvPr>
            <p:ph sz="half" idx="2"/>
          </p:nvPr>
        </p:nvPicPr>
        <p:blipFill>
          <a:blip r:embed="rId3" cstate="print"/>
          <a:stretch>
            <a:fillRect/>
          </a:stretch>
        </p:blipFill>
        <p:spPr>
          <a:xfrm>
            <a:off x="5105400" y="1600200"/>
            <a:ext cx="3505200" cy="4673600"/>
          </a:xfrm>
        </p:spPr>
      </p:pic>
      <p:sp>
        <p:nvSpPr>
          <p:cNvPr id="5" name="TextBox 4"/>
          <p:cNvSpPr txBox="1"/>
          <p:nvPr/>
        </p:nvSpPr>
        <p:spPr>
          <a:xfrm>
            <a:off x="685800" y="6096000"/>
            <a:ext cx="3171702" cy="369332"/>
          </a:xfrm>
          <a:prstGeom prst="rect">
            <a:avLst/>
          </a:prstGeom>
          <a:noFill/>
        </p:spPr>
        <p:txBody>
          <a:bodyPr wrap="none" rtlCol="0">
            <a:spAutoFit/>
          </a:bodyPr>
          <a:lstStyle/>
          <a:p>
            <a:r>
              <a:rPr lang="en-US" dirty="0" smtClean="0"/>
              <a:t>Located in the operations room</a:t>
            </a:r>
            <a:endParaRPr lang="en-US" dirty="0"/>
          </a:p>
        </p:txBody>
      </p:sp>
      <p:sp>
        <p:nvSpPr>
          <p:cNvPr id="6" name="TextBox 5"/>
          <p:cNvSpPr txBox="1"/>
          <p:nvPr/>
        </p:nvSpPr>
        <p:spPr>
          <a:xfrm>
            <a:off x="5486400" y="6096000"/>
            <a:ext cx="2953694" cy="369332"/>
          </a:xfrm>
          <a:prstGeom prst="rect">
            <a:avLst/>
          </a:prstGeom>
          <a:noFill/>
        </p:spPr>
        <p:txBody>
          <a:bodyPr wrap="none" rtlCol="0">
            <a:spAutoFit/>
          </a:bodyPr>
          <a:lstStyle/>
          <a:p>
            <a:r>
              <a:rPr lang="en-US" dirty="0" smtClean="0"/>
              <a:t>Located in the scanning room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7"/>
          <p:cNvSpPr>
            <a:spLocks noGrp="1" noChangeArrowheads="1"/>
          </p:cNvSpPr>
          <p:nvPr>
            <p:ph type="title"/>
          </p:nvPr>
        </p:nvSpPr>
        <p:spPr>
          <a:xfrm>
            <a:off x="533400" y="228600"/>
            <a:ext cx="8229600" cy="762000"/>
          </a:xfrm>
          <a:noFill/>
          <a:ln/>
        </p:spPr>
        <p:txBody>
          <a:bodyPr>
            <a:normAutofit fontScale="90000"/>
          </a:bodyPr>
          <a:lstStyle/>
          <a:p>
            <a:r>
              <a:rPr lang="en-US" sz="3600" dirty="0" smtClean="0"/>
              <a:t>Quench / Emergency Run Down Button</a:t>
            </a:r>
            <a:endParaRPr lang="en-US" dirty="0"/>
          </a:p>
        </p:txBody>
      </p:sp>
      <p:sp>
        <p:nvSpPr>
          <p:cNvPr id="48136" name="Rectangle 8"/>
          <p:cNvSpPr>
            <a:spLocks noGrp="1" noChangeArrowheads="1"/>
          </p:cNvSpPr>
          <p:nvPr>
            <p:ph sz="quarter" idx="1"/>
          </p:nvPr>
        </p:nvSpPr>
        <p:spPr>
          <a:xfrm>
            <a:off x="685800" y="1676400"/>
            <a:ext cx="7848600" cy="4876800"/>
          </a:xfrm>
          <a:noFill/>
          <a:ln/>
        </p:spPr>
        <p:txBody>
          <a:bodyPr>
            <a:normAutofit fontScale="92500" lnSpcReduction="10000"/>
          </a:bodyPr>
          <a:lstStyle/>
          <a:p>
            <a:r>
              <a:rPr lang="en-US" sz="2600" dirty="0" smtClean="0"/>
              <a:t>MR scanners are super cooled with </a:t>
            </a:r>
            <a:r>
              <a:rPr lang="en-US" sz="2600" dirty="0" smtClean="0"/>
              <a:t>gases </a:t>
            </a:r>
            <a:r>
              <a:rPr lang="en-US" sz="2600" dirty="0" smtClean="0"/>
              <a:t>such as helium.  </a:t>
            </a:r>
          </a:p>
          <a:p>
            <a:r>
              <a:rPr lang="en-US" sz="2600" dirty="0" smtClean="0"/>
              <a:t>If these cryogens boil off either intentionally or unintentionally, </a:t>
            </a:r>
            <a:r>
              <a:rPr lang="en-US" sz="2600" dirty="0" smtClean="0"/>
              <a:t> a </a:t>
            </a:r>
            <a:r>
              <a:rPr lang="en-US" sz="2600" dirty="0" smtClean="0"/>
              <a:t>quench has occurred.  </a:t>
            </a:r>
            <a:endParaRPr lang="en-US" sz="2600" dirty="0" smtClean="0"/>
          </a:p>
          <a:p>
            <a:r>
              <a:rPr lang="en-US" sz="2600" dirty="0" smtClean="0"/>
              <a:t>This </a:t>
            </a:r>
            <a:r>
              <a:rPr lang="en-US" sz="2600" dirty="0" smtClean="0"/>
              <a:t>is </a:t>
            </a:r>
            <a:r>
              <a:rPr lang="en-US" sz="2600" dirty="0" smtClean="0">
                <a:solidFill>
                  <a:srgbClr val="FF0000"/>
                </a:solidFill>
              </a:rPr>
              <a:t>extremely</a:t>
            </a:r>
            <a:r>
              <a:rPr lang="en-US" sz="2600" dirty="0" smtClean="0"/>
              <a:t> bad.</a:t>
            </a:r>
          </a:p>
          <a:p>
            <a:r>
              <a:rPr lang="en-US" sz="2600" dirty="0" smtClean="0"/>
              <a:t>An intentional quench is done in an emergency to run the magnetic field to </a:t>
            </a:r>
            <a:r>
              <a:rPr lang="en-US" sz="2600" dirty="0" smtClean="0">
                <a:solidFill>
                  <a:srgbClr val="FF0000"/>
                </a:solidFill>
              </a:rPr>
              <a:t>zero</a:t>
            </a:r>
            <a:r>
              <a:rPr lang="en-US" sz="2600" dirty="0" smtClean="0"/>
              <a:t>.  This is done in </a:t>
            </a:r>
            <a:r>
              <a:rPr lang="en-US" sz="2600" dirty="0" smtClean="0">
                <a:solidFill>
                  <a:srgbClr val="000000"/>
                </a:solidFill>
              </a:rPr>
              <a:t>extreme </a:t>
            </a:r>
            <a:r>
              <a:rPr lang="en-US" sz="2600" dirty="0" smtClean="0">
                <a:solidFill>
                  <a:srgbClr val="000000"/>
                </a:solidFill>
              </a:rPr>
              <a:t>situations only </a:t>
            </a:r>
            <a:r>
              <a:rPr lang="en-US" sz="2600" dirty="0" smtClean="0">
                <a:solidFill>
                  <a:srgbClr val="000000"/>
                </a:solidFill>
              </a:rPr>
              <a:t>(ex- a projectile that is pinning a patient against </a:t>
            </a:r>
            <a:r>
              <a:rPr lang="en-US" sz="2600" dirty="0" smtClean="0"/>
              <a:t>the magnet, injuring them).</a:t>
            </a:r>
          </a:p>
          <a:p>
            <a:r>
              <a:rPr lang="en-US" sz="2600" dirty="0" smtClean="0"/>
              <a:t>If a quench occurs, everyone must be removed from the room immediately.  The vapors and gases are very cold and can cause frostbite.  They also often condense the moisture in air, creating a highly visible fog that can replace oxygen in the room.</a:t>
            </a:r>
          </a:p>
          <a:p>
            <a:pPr>
              <a:buNone/>
            </a:pPr>
            <a:endParaRPr lang="en-US" sz="2400" dirty="0" smtClean="0"/>
          </a:p>
          <a:p>
            <a:endParaRPr lang="en-US" sz="2400" dirty="0" smtClean="0"/>
          </a:p>
          <a:p>
            <a:endParaRPr lang="en-US" sz="24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304800"/>
            <a:ext cx="8229600" cy="685800"/>
          </a:xfrm>
        </p:spPr>
        <p:txBody>
          <a:bodyPr/>
          <a:lstStyle/>
          <a:p>
            <a:r>
              <a:rPr lang="en-US" dirty="0"/>
              <a:t>Quenching</a:t>
            </a:r>
          </a:p>
        </p:txBody>
      </p:sp>
      <p:sp>
        <p:nvSpPr>
          <p:cNvPr id="48131" name="Rectangle 3"/>
          <p:cNvSpPr>
            <a:spLocks noGrp="1" noChangeArrowheads="1"/>
          </p:cNvSpPr>
          <p:nvPr>
            <p:ph sz="quarter" idx="1"/>
          </p:nvPr>
        </p:nvSpPr>
        <p:spPr>
          <a:xfrm>
            <a:off x="304800" y="1600200"/>
            <a:ext cx="8382000" cy="5257800"/>
          </a:xfrm>
        </p:spPr>
        <p:txBody>
          <a:bodyPr>
            <a:normAutofit/>
          </a:bodyPr>
          <a:lstStyle/>
          <a:p>
            <a:pPr>
              <a:lnSpc>
                <a:spcPct val="90000"/>
              </a:lnSpc>
            </a:pPr>
            <a:r>
              <a:rPr lang="en-US" sz="2400" dirty="0" smtClean="0"/>
              <a:t>A </a:t>
            </a:r>
            <a:r>
              <a:rPr lang="en-US" sz="2400" dirty="0"/>
              <a:t>magnet quench will result in several days’ </a:t>
            </a:r>
            <a:r>
              <a:rPr lang="en-US" sz="2400" dirty="0" smtClean="0"/>
              <a:t>downtime and is extremely expensive. </a:t>
            </a:r>
          </a:p>
          <a:p>
            <a:pPr>
              <a:lnSpc>
                <a:spcPct val="90000"/>
              </a:lnSpc>
            </a:pPr>
            <a:endParaRPr lang="en-US" sz="2400" dirty="0" smtClean="0"/>
          </a:p>
          <a:p>
            <a:pPr>
              <a:lnSpc>
                <a:spcPct val="90000"/>
              </a:lnSpc>
            </a:pPr>
            <a:r>
              <a:rPr lang="en-US" sz="2400" dirty="0" smtClean="0"/>
              <a:t> Do </a:t>
            </a:r>
            <a:r>
              <a:rPr lang="en-US" sz="2400" dirty="0"/>
              <a:t>not press the button except in a true emergency.  </a:t>
            </a:r>
            <a:endParaRPr lang="en-US" sz="2400" dirty="0" smtClean="0"/>
          </a:p>
          <a:p>
            <a:pPr>
              <a:lnSpc>
                <a:spcPct val="90000"/>
              </a:lnSpc>
            </a:pPr>
            <a:endParaRPr lang="en-US" sz="2400" dirty="0" smtClean="0"/>
          </a:p>
          <a:p>
            <a:r>
              <a:rPr lang="en-US" sz="2400" dirty="0" smtClean="0"/>
              <a:t>The quench button will have a protective covering over the button so it cannot be pressed inadvertently.</a:t>
            </a:r>
          </a:p>
          <a:p>
            <a:endParaRPr lang="en-US" sz="2400" dirty="0" smtClean="0"/>
          </a:p>
          <a:p>
            <a:pPr>
              <a:lnSpc>
                <a:spcPct val="90000"/>
              </a:lnSpc>
            </a:pPr>
            <a:r>
              <a:rPr lang="en-US" sz="2400" b="1" i="1" dirty="0" smtClean="0">
                <a:solidFill>
                  <a:srgbClr val="FF0000"/>
                </a:solidFill>
              </a:rPr>
              <a:t>Do </a:t>
            </a:r>
            <a:r>
              <a:rPr lang="en-US" sz="2400" b="1" i="1" u="sng" dirty="0">
                <a:solidFill>
                  <a:srgbClr val="FF0000"/>
                </a:solidFill>
              </a:rPr>
              <a:t>not</a:t>
            </a:r>
            <a:r>
              <a:rPr lang="en-US" sz="2400" b="1" i="1" dirty="0">
                <a:solidFill>
                  <a:srgbClr val="FF0000"/>
                </a:solidFill>
              </a:rPr>
              <a:t> attempt to test this button!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Magnetism</a:t>
            </a:r>
            <a:endParaRPr lang="en-US" dirty="0"/>
          </a:p>
        </p:txBody>
      </p:sp>
      <p:sp>
        <p:nvSpPr>
          <p:cNvPr id="3" name="Content Placeholder 2"/>
          <p:cNvSpPr>
            <a:spLocks noGrp="1"/>
          </p:cNvSpPr>
          <p:nvPr>
            <p:ph sz="quarter" idx="1"/>
          </p:nvPr>
        </p:nvSpPr>
        <p:spPr>
          <a:xfrm>
            <a:off x="304800" y="1981200"/>
            <a:ext cx="8503920" cy="4346448"/>
          </a:xfrm>
        </p:spPr>
        <p:txBody>
          <a:bodyPr>
            <a:normAutofit/>
          </a:bodyPr>
          <a:lstStyle/>
          <a:p>
            <a:pPr>
              <a:lnSpc>
                <a:spcPct val="90000"/>
              </a:lnSpc>
            </a:pPr>
            <a:r>
              <a:rPr lang="en-US" dirty="0" smtClean="0"/>
              <a:t>All substances have some form of magnetism.</a:t>
            </a:r>
          </a:p>
          <a:p>
            <a:pPr lvl="1">
              <a:lnSpc>
                <a:spcPct val="90000"/>
              </a:lnSpc>
            </a:pPr>
            <a:r>
              <a:rPr lang="en-US" dirty="0" smtClean="0"/>
              <a:t>The degree of magnetism exhibited depends on the atoms that form the material.</a:t>
            </a:r>
          </a:p>
          <a:p>
            <a:pPr>
              <a:lnSpc>
                <a:spcPct val="90000"/>
              </a:lnSpc>
            </a:pPr>
            <a:r>
              <a:rPr lang="en-US" b="1" dirty="0" smtClean="0"/>
              <a:t>Magnetic susceptibility:</a:t>
            </a:r>
            <a:r>
              <a:rPr lang="en-US" dirty="0" smtClean="0"/>
              <a:t> the ability of a substance to become magnetized.</a:t>
            </a:r>
          </a:p>
          <a:p>
            <a:pPr lvl="1">
              <a:lnSpc>
                <a:spcPct val="90000"/>
              </a:lnSpc>
            </a:pPr>
            <a:r>
              <a:rPr lang="en-US" dirty="0" smtClean="0"/>
              <a:t>Ferromagnetic substances have large magnetic susceptibility (i.e. iron).  These substances can be easily magnetized and will become a magnet itself.</a:t>
            </a:r>
          </a:p>
          <a:p>
            <a:pPr>
              <a:lnSpc>
                <a:spcPct val="90000"/>
              </a:lnSpc>
            </a:pPr>
            <a:r>
              <a:rPr lang="en-US" dirty="0" smtClean="0"/>
              <a:t>All magnets have a North and a South pole.</a:t>
            </a:r>
          </a:p>
          <a:p>
            <a:pPr>
              <a:lnSpc>
                <a:spcPct val="90000"/>
              </a:lnSpc>
            </a:pPr>
            <a:r>
              <a:rPr lang="en-US" dirty="0" smtClean="0"/>
              <a:t>All magnets have a “fringe” field which extends to the surrounding area.</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534400" cy="758952"/>
          </a:xfrm>
        </p:spPr>
        <p:txBody>
          <a:bodyPr>
            <a:noAutofit/>
          </a:bodyPr>
          <a:lstStyle/>
          <a:p>
            <a:pPr algn="ctr"/>
            <a:r>
              <a:rPr sz="3200" dirty="0" smtClean="0"/>
              <a:t>Emergency Buttons @ the SCAN center: The Quench Button</a:t>
            </a:r>
            <a:endParaRPr lang="en-US" sz="2400" dirty="0"/>
          </a:p>
        </p:txBody>
      </p:sp>
      <p:pic>
        <p:nvPicPr>
          <p:cNvPr id="10" name="Content Placeholder 9" descr="mri machine 009.JPG"/>
          <p:cNvPicPr>
            <a:picLocks noGrp="1" noChangeAspect="1"/>
          </p:cNvPicPr>
          <p:nvPr>
            <p:ph sz="half" idx="1"/>
          </p:nvPr>
        </p:nvPicPr>
        <p:blipFill>
          <a:blip r:embed="rId2" cstate="print"/>
          <a:stretch>
            <a:fillRect/>
          </a:stretch>
        </p:blipFill>
        <p:spPr>
          <a:xfrm>
            <a:off x="457200" y="1643062"/>
            <a:ext cx="3886200" cy="4452938"/>
          </a:xfrm>
        </p:spPr>
      </p:pic>
      <p:pic>
        <p:nvPicPr>
          <p:cNvPr id="11" name="Content Placeholder 10" descr="mri machine 007.JPG"/>
          <p:cNvPicPr>
            <a:picLocks noGrp="1" noChangeAspect="1"/>
          </p:cNvPicPr>
          <p:nvPr>
            <p:ph sz="half" idx="2"/>
          </p:nvPr>
        </p:nvPicPr>
        <p:blipFill>
          <a:blip r:embed="rId3" cstate="print"/>
          <a:stretch>
            <a:fillRect/>
          </a:stretch>
        </p:blipFill>
        <p:spPr>
          <a:xfrm>
            <a:off x="4876800" y="1600200"/>
            <a:ext cx="3886200" cy="44958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457200" y="228600"/>
            <a:ext cx="8229600" cy="838200"/>
          </a:xfrm>
        </p:spPr>
        <p:txBody>
          <a:bodyPr/>
          <a:lstStyle/>
          <a:p>
            <a:r>
              <a:rPr lang="en-US" dirty="0"/>
              <a:t>Summary</a:t>
            </a:r>
          </a:p>
        </p:txBody>
      </p:sp>
      <p:sp>
        <p:nvSpPr>
          <p:cNvPr id="50181" name="Rectangle 5"/>
          <p:cNvSpPr>
            <a:spLocks noGrp="1" noChangeArrowheads="1"/>
          </p:cNvSpPr>
          <p:nvPr>
            <p:ph sz="quarter" idx="1"/>
          </p:nvPr>
        </p:nvSpPr>
        <p:spPr>
          <a:xfrm>
            <a:off x="228600" y="1600200"/>
            <a:ext cx="8686800" cy="5029200"/>
          </a:xfrm>
        </p:spPr>
        <p:txBody>
          <a:bodyPr/>
          <a:lstStyle/>
          <a:p>
            <a:r>
              <a:rPr lang="en-US" sz="2800" dirty="0"/>
              <a:t>MRI scanners are powerful magnets with the ability to attract ferromagnetic objects.</a:t>
            </a:r>
          </a:p>
          <a:p>
            <a:r>
              <a:rPr lang="en-US" sz="2800" dirty="0"/>
              <a:t>Any personnel around the MRI suite must be adequately screened for metallic implants </a:t>
            </a:r>
            <a:r>
              <a:rPr lang="en-US" sz="2800" i="1" dirty="0"/>
              <a:t>and</a:t>
            </a:r>
            <a:r>
              <a:rPr lang="en-US" sz="2800" dirty="0"/>
              <a:t> personal items </a:t>
            </a:r>
            <a:r>
              <a:rPr lang="en-US" sz="2800" i="1" u="sng" dirty="0"/>
              <a:t>before</a:t>
            </a:r>
            <a:r>
              <a:rPr lang="en-US" sz="2800" dirty="0"/>
              <a:t> entering the scan room.</a:t>
            </a:r>
          </a:p>
          <a:p>
            <a:r>
              <a:rPr lang="en-US" sz="2800" dirty="0"/>
              <a:t>Patients in the scanner must be carefully monitored for reversible bioeffects caused by the magnet’s hardware.</a:t>
            </a:r>
          </a:p>
          <a:p>
            <a:r>
              <a:rPr lang="en-US" sz="2800" dirty="0"/>
              <a:t>Become familiarized with </a:t>
            </a:r>
            <a:r>
              <a:rPr lang="en-US" sz="2800" dirty="0" smtClean="0"/>
              <a:t>Electronic Stop </a:t>
            </a:r>
            <a:r>
              <a:rPr lang="en-US" sz="2800" dirty="0"/>
              <a:t>vs. Quench buttons at each scanner.</a:t>
            </a:r>
          </a:p>
          <a:p>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hiteoaksblog.com/wp-content/uploads/2008/03/clapping-1.gif"/>
          <p:cNvPicPr>
            <a:picLocks noGrp="1" noChangeAspect="1" noChangeArrowheads="1"/>
          </p:cNvPicPr>
          <p:nvPr>
            <p:ph type="clipArt" sz="half" idx="2"/>
          </p:nvPr>
        </p:nvPicPr>
        <p:blipFill>
          <a:blip r:embed="rId2" cstate="print"/>
          <a:stretch>
            <a:fillRect/>
          </a:stretch>
        </p:blipFill>
        <p:spPr bwMode="auto">
          <a:xfrm>
            <a:off x="4648200" y="1901458"/>
            <a:ext cx="4038600" cy="3923446"/>
          </a:xfrm>
          <a:prstGeom prst="rect">
            <a:avLst/>
          </a:prstGeom>
          <a:noFill/>
        </p:spPr>
      </p:pic>
      <p:sp>
        <p:nvSpPr>
          <p:cNvPr id="53250" name="Rectangle 2"/>
          <p:cNvSpPr>
            <a:spLocks noGrp="1" noChangeArrowheads="1"/>
          </p:cNvSpPr>
          <p:nvPr>
            <p:ph type="title"/>
          </p:nvPr>
        </p:nvSpPr>
        <p:spPr>
          <a:xfrm>
            <a:off x="1828800" y="304800"/>
            <a:ext cx="5867400" cy="609600"/>
          </a:xfrm>
        </p:spPr>
        <p:txBody>
          <a:bodyPr/>
          <a:lstStyle/>
          <a:p>
            <a:r>
              <a:rPr lang="en-US" dirty="0"/>
              <a:t>Congratulations!</a:t>
            </a:r>
          </a:p>
        </p:txBody>
      </p:sp>
      <p:sp>
        <p:nvSpPr>
          <p:cNvPr id="53251" name="Rectangle 3"/>
          <p:cNvSpPr>
            <a:spLocks noGrp="1" noChangeArrowheads="1"/>
          </p:cNvSpPr>
          <p:nvPr>
            <p:ph type="body" sz="half" idx="1"/>
          </p:nvPr>
        </p:nvSpPr>
        <p:spPr>
          <a:xfrm>
            <a:off x="533400" y="2133600"/>
            <a:ext cx="8305800" cy="4221163"/>
          </a:xfrm>
        </p:spPr>
        <p:txBody>
          <a:bodyPr>
            <a:normAutofit lnSpcReduction="10000"/>
          </a:bodyPr>
          <a:lstStyle/>
          <a:p>
            <a:pPr>
              <a:lnSpc>
                <a:spcPct val="90000"/>
              </a:lnSpc>
              <a:buFontTx/>
              <a:buNone/>
            </a:pPr>
            <a:r>
              <a:rPr lang="en-US" sz="3800" dirty="0" smtClean="0"/>
              <a:t>You have completed the SCAN Center’s MRI Safety Training presentation!</a:t>
            </a:r>
          </a:p>
          <a:p>
            <a:pPr>
              <a:lnSpc>
                <a:spcPct val="90000"/>
              </a:lnSpc>
              <a:buFontTx/>
              <a:buNone/>
            </a:pPr>
            <a:endParaRPr lang="en-US" sz="2000" dirty="0" smtClean="0"/>
          </a:p>
          <a:p>
            <a:pPr>
              <a:lnSpc>
                <a:spcPct val="90000"/>
              </a:lnSpc>
              <a:buFontTx/>
              <a:buNone/>
            </a:pPr>
            <a:r>
              <a:rPr lang="en-US" sz="3800" dirty="0" smtClean="0"/>
              <a:t>Please take the Safety Quiz and  return it to Kim at the center along with your clearance form. </a:t>
            </a:r>
          </a:p>
          <a:p>
            <a:pPr>
              <a:lnSpc>
                <a:spcPct val="90000"/>
              </a:lnSpc>
              <a:buFontTx/>
              <a:buNone/>
            </a:pPr>
            <a:endParaRPr lang="en-US" sz="3800" dirty="0" smtClean="0"/>
          </a:p>
          <a:p>
            <a:pPr algn="ctr">
              <a:lnSpc>
                <a:spcPct val="90000"/>
              </a:lnSpc>
              <a:buFontTx/>
              <a:buNone/>
            </a:pPr>
            <a:r>
              <a:rPr lang="en-US" sz="2500" dirty="0" smtClean="0">
                <a:solidFill>
                  <a:srgbClr val="FF0000"/>
                </a:solidFill>
              </a:rPr>
              <a:t>Both the quiz and the form can be found on </a:t>
            </a:r>
            <a:r>
              <a:rPr lang="en-US" sz="2500" dirty="0" smtClean="0">
                <a:solidFill>
                  <a:srgbClr val="FF0000"/>
                </a:solidFill>
              </a:rPr>
              <a:t>our website at http://www.psychology.sunysb.edu/scancenter</a:t>
            </a:r>
            <a:r>
              <a:rPr lang="en-US" sz="2500" dirty="0" smtClean="0">
                <a:solidFill>
                  <a:srgbClr val="FF0000"/>
                </a:solidFill>
              </a:rPr>
              <a:t>/</a:t>
            </a:r>
            <a:endParaRPr lang="en-US" sz="2500" dirty="0">
              <a:solidFill>
                <a:srgbClr val="FF0000"/>
              </a:solidFill>
            </a:endParaRPr>
          </a:p>
          <a:p>
            <a:pPr>
              <a:lnSpc>
                <a:spcPct val="90000"/>
              </a:lnSpc>
              <a:buFontTx/>
              <a:buNone/>
            </a:pP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a:xfrm>
            <a:off x="381000" y="0"/>
            <a:ext cx="8229600" cy="914400"/>
          </a:xfrm>
        </p:spPr>
        <p:txBody>
          <a:bodyPr/>
          <a:lstStyle/>
          <a:p>
            <a:r>
              <a:rPr lang="en-US" dirty="0"/>
              <a:t>Magnetic Fringe Fields</a:t>
            </a:r>
          </a:p>
        </p:txBody>
      </p:sp>
      <p:sp>
        <p:nvSpPr>
          <p:cNvPr id="8200" name="Rectangle 8"/>
          <p:cNvSpPr>
            <a:spLocks noGrp="1" noChangeArrowheads="1"/>
          </p:cNvSpPr>
          <p:nvPr>
            <p:ph type="body" sz="half" idx="1"/>
          </p:nvPr>
        </p:nvSpPr>
        <p:spPr>
          <a:xfrm>
            <a:off x="3733800" y="1600200"/>
            <a:ext cx="5181600" cy="4876800"/>
          </a:xfrm>
        </p:spPr>
        <p:txBody>
          <a:bodyPr>
            <a:normAutofit fontScale="92500" lnSpcReduction="10000"/>
          </a:bodyPr>
          <a:lstStyle/>
          <a:p>
            <a:r>
              <a:rPr lang="en-US" sz="2300" dirty="0"/>
              <a:t>The fringe </a:t>
            </a:r>
            <a:r>
              <a:rPr lang="en-US" sz="2300" dirty="0" smtClean="0"/>
              <a:t>field </a:t>
            </a:r>
            <a:r>
              <a:rPr lang="en-US" sz="2300" dirty="0"/>
              <a:t>is the magnetic field which exists in the </a:t>
            </a:r>
            <a:r>
              <a:rPr lang="en-US" sz="2300" dirty="0" smtClean="0"/>
              <a:t>area around </a:t>
            </a:r>
            <a:r>
              <a:rPr lang="en-US" sz="2300" dirty="0"/>
              <a:t>the magnet.</a:t>
            </a:r>
          </a:p>
          <a:p>
            <a:r>
              <a:rPr lang="en-US" sz="2300" dirty="0"/>
              <a:t>This field </a:t>
            </a:r>
            <a:r>
              <a:rPr lang="en-US" sz="2300" dirty="0" smtClean="0"/>
              <a:t>can extend </a:t>
            </a:r>
            <a:r>
              <a:rPr lang="en-US" sz="2300" dirty="0"/>
              <a:t>many </a:t>
            </a:r>
            <a:r>
              <a:rPr lang="en-US" sz="2300" dirty="0" smtClean="0"/>
              <a:t>feet from the inner bore of the magnet.</a:t>
            </a:r>
            <a:endParaRPr lang="en-US" sz="2300" dirty="0"/>
          </a:p>
          <a:p>
            <a:r>
              <a:rPr lang="en-US" sz="2300" dirty="0" smtClean="0"/>
              <a:t>These </a:t>
            </a:r>
            <a:r>
              <a:rPr lang="en-US" sz="2300" dirty="0"/>
              <a:t>imaginary lines of force demonstrate the pattern of the magnetic field.</a:t>
            </a:r>
          </a:p>
          <a:p>
            <a:r>
              <a:rPr lang="en-US" sz="2300" dirty="0"/>
              <a:t>Safety and operational concerns make it necessary to contain the fringe field to a small area</a:t>
            </a:r>
            <a:r>
              <a:rPr lang="en-US" sz="2300" dirty="0" smtClean="0"/>
              <a:t>.  </a:t>
            </a:r>
          </a:p>
          <a:p>
            <a:r>
              <a:rPr lang="en-US" sz="2300" dirty="0" smtClean="0"/>
              <a:t>Rooms are shielded to contain the field as much as possible</a:t>
            </a:r>
            <a:endParaRPr lang="en-US" sz="2300" dirty="0"/>
          </a:p>
          <a:p>
            <a:r>
              <a:rPr lang="en-US" sz="2300" dirty="0"/>
              <a:t>Magnetic fields are measured in units of Gauss or Tesla.</a:t>
            </a:r>
          </a:p>
          <a:p>
            <a:pPr>
              <a:buFontTx/>
              <a:buNone/>
            </a:pPr>
            <a:r>
              <a:rPr lang="en-US" sz="2300" dirty="0"/>
              <a:t>               (1T = 10,000G)</a:t>
            </a:r>
          </a:p>
        </p:txBody>
      </p:sp>
      <p:pic>
        <p:nvPicPr>
          <p:cNvPr id="6" name="Content Placeholder 5" descr="magnet5.gif"/>
          <p:cNvPicPr>
            <a:picLocks noGrp="1" noChangeAspect="1"/>
          </p:cNvPicPr>
          <p:nvPr>
            <p:ph sz="half" idx="2"/>
          </p:nvPr>
        </p:nvPicPr>
        <p:blipFill>
          <a:blip r:embed="rId3" cstate="print"/>
          <a:stretch>
            <a:fillRect/>
          </a:stretch>
        </p:blipFill>
        <p:spPr>
          <a:xfrm>
            <a:off x="228600" y="1676400"/>
            <a:ext cx="3505200" cy="4191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762000" y="609600"/>
            <a:ext cx="7772400" cy="457200"/>
          </a:xfrm>
        </p:spPr>
        <p:txBody>
          <a:bodyPr>
            <a:normAutofit fontScale="90000"/>
          </a:bodyPr>
          <a:lstStyle/>
          <a:p>
            <a:r>
              <a:rPr lang="en-US" dirty="0"/>
              <a:t>Characteristics of the Magnetic Field</a:t>
            </a:r>
          </a:p>
        </p:txBody>
      </p:sp>
      <p:sp>
        <p:nvSpPr>
          <p:cNvPr id="99331" name="Rectangle 3"/>
          <p:cNvSpPr>
            <a:spLocks noGrp="1" noChangeArrowheads="1"/>
          </p:cNvSpPr>
          <p:nvPr>
            <p:ph sz="quarter" idx="1"/>
          </p:nvPr>
        </p:nvSpPr>
        <p:spPr>
          <a:xfrm>
            <a:off x="762000" y="1752600"/>
            <a:ext cx="7772400" cy="4191000"/>
          </a:xfrm>
        </p:spPr>
        <p:txBody>
          <a:bodyPr/>
          <a:lstStyle/>
          <a:p>
            <a:r>
              <a:rPr lang="en-US" sz="2400" dirty="0" smtClean="0"/>
              <a:t>The </a:t>
            </a:r>
            <a:r>
              <a:rPr lang="en-US" sz="2400" dirty="0"/>
              <a:t>force of the field is measured in </a:t>
            </a:r>
            <a:r>
              <a:rPr lang="en-US" sz="2400" dirty="0" smtClean="0"/>
              <a:t>Tesla </a:t>
            </a:r>
            <a:r>
              <a:rPr lang="en-US" sz="2400" dirty="0"/>
              <a:t>(</a:t>
            </a:r>
            <a:r>
              <a:rPr lang="en-US" sz="2400" dirty="0" smtClean="0"/>
              <a:t>T).  Our scanner is measured at 3.0Tesla (T)   </a:t>
            </a:r>
          </a:p>
          <a:p>
            <a:endParaRPr lang="en-US" sz="2400" dirty="0"/>
          </a:p>
          <a:p>
            <a:r>
              <a:rPr lang="en-US" sz="2400" dirty="0" smtClean="0"/>
              <a:t>The </a:t>
            </a:r>
            <a:r>
              <a:rPr lang="en-US" sz="2400" dirty="0"/>
              <a:t>force of the field is greatest at the </a:t>
            </a:r>
            <a:r>
              <a:rPr lang="en-US" sz="2400" dirty="0" smtClean="0"/>
              <a:t>center of </a:t>
            </a:r>
            <a:r>
              <a:rPr lang="en-US" sz="2400" dirty="0"/>
              <a:t>the magnet.  </a:t>
            </a:r>
            <a:endParaRPr lang="en-US" sz="2400" dirty="0" smtClean="0"/>
          </a:p>
          <a:p>
            <a:pPr lvl="1"/>
            <a:r>
              <a:rPr lang="en-US" sz="1900" dirty="0" smtClean="0"/>
              <a:t>The magnetic </a:t>
            </a:r>
            <a:r>
              <a:rPr lang="en-US" sz="1900" dirty="0"/>
              <a:t>FORCE INCREASES as you move closer to the </a:t>
            </a:r>
            <a:r>
              <a:rPr lang="en-US" sz="1900" dirty="0" smtClean="0"/>
              <a:t>center of the magnet.</a:t>
            </a:r>
          </a:p>
          <a:p>
            <a:pPr lvl="1"/>
            <a:r>
              <a:rPr lang="en-US" sz="1900" dirty="0" smtClean="0"/>
              <a:t>What is not attracted to the magnet outside the fringe field can be attracted to the magnet as you move closer to the center of the machine</a:t>
            </a:r>
            <a:endParaRPr lang="en-US" sz="1900" dirty="0"/>
          </a:p>
          <a:p>
            <a:endParaRPr lang="en-US" sz="2800" dirty="0">
              <a:latin typeface="Arial"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609600"/>
          </a:xfrm>
        </p:spPr>
        <p:txBody>
          <a:bodyPr/>
          <a:lstStyle/>
          <a:p>
            <a:r>
              <a:rPr lang="en-US" dirty="0" smtClean="0"/>
              <a:t>3Tesla Magnets</a:t>
            </a:r>
            <a:endParaRPr lang="en-US" dirty="0"/>
          </a:p>
        </p:txBody>
      </p:sp>
      <p:sp>
        <p:nvSpPr>
          <p:cNvPr id="28675" name="Rectangle 3"/>
          <p:cNvSpPr>
            <a:spLocks noGrp="1" noChangeArrowheads="1"/>
          </p:cNvSpPr>
          <p:nvPr>
            <p:ph sz="quarter" idx="1"/>
          </p:nvPr>
        </p:nvSpPr>
        <p:spPr>
          <a:xfrm>
            <a:off x="457200" y="1600200"/>
            <a:ext cx="8458200" cy="5029200"/>
          </a:xfrm>
        </p:spPr>
        <p:txBody>
          <a:bodyPr>
            <a:normAutofit/>
          </a:bodyPr>
          <a:lstStyle/>
          <a:p>
            <a:r>
              <a:rPr lang="en-US" dirty="0" smtClean="0"/>
              <a:t>The main magnetic field of a 3T system is </a:t>
            </a:r>
            <a:r>
              <a:rPr lang="en-US" b="1" dirty="0" smtClean="0"/>
              <a:t>60,000</a:t>
            </a:r>
            <a:r>
              <a:rPr lang="en-US" dirty="0" smtClean="0"/>
              <a:t> times the earth's magnet field. </a:t>
            </a:r>
          </a:p>
          <a:p>
            <a:r>
              <a:rPr lang="en-US" dirty="0" smtClean="0"/>
              <a:t>It is double the strength of a 1.5T operating system.</a:t>
            </a:r>
          </a:p>
          <a:p>
            <a:pPr lvl="1"/>
            <a:r>
              <a:rPr lang="en-US" dirty="0" smtClean="0"/>
              <a:t>It is important to remember that objects that are clear for a 1.5T magnet cannot go into a 3T magnet unless it has been cleared for a 3T machine.</a:t>
            </a:r>
          </a:p>
          <a:p>
            <a:r>
              <a:rPr lang="en-US" dirty="0" smtClean="0"/>
              <a:t>Mrisafety.com has the largest database of items that are cleared for the 3T environment</a:t>
            </a:r>
          </a:p>
          <a:p>
            <a:r>
              <a:rPr lang="en-US" dirty="0" smtClean="0"/>
              <a:t>The acoustic noise in a 3T system approaches twice that of the 1.5T system as well.  It can reach excess of 130 dBA, ear </a:t>
            </a:r>
            <a:r>
              <a:rPr lang="en-US" dirty="0" smtClean="0"/>
              <a:t>protection and headset </a:t>
            </a:r>
            <a:r>
              <a:rPr lang="en-US" dirty="0" smtClean="0"/>
              <a:t>must be used.</a:t>
            </a:r>
          </a:p>
          <a:p>
            <a:pPr>
              <a:lnSpc>
                <a:spcPct val="90000"/>
              </a:lnSpc>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8229600" cy="762000"/>
          </a:xfrm>
        </p:spPr>
        <p:txBody>
          <a:bodyPr/>
          <a:lstStyle/>
          <a:p>
            <a:r>
              <a:rPr lang="en-US" dirty="0"/>
              <a:t>Bioeffects</a:t>
            </a:r>
          </a:p>
        </p:txBody>
      </p:sp>
      <p:sp>
        <p:nvSpPr>
          <p:cNvPr id="38915" name="Rectangle 3"/>
          <p:cNvSpPr>
            <a:spLocks noGrp="1" noChangeArrowheads="1"/>
          </p:cNvSpPr>
          <p:nvPr>
            <p:ph sz="quarter" idx="1"/>
          </p:nvPr>
        </p:nvSpPr>
        <p:spPr>
          <a:xfrm>
            <a:off x="381000" y="1828800"/>
            <a:ext cx="8458200" cy="4495800"/>
          </a:xfrm>
        </p:spPr>
        <p:txBody>
          <a:bodyPr/>
          <a:lstStyle/>
          <a:p>
            <a:pPr>
              <a:buFontTx/>
              <a:buNone/>
            </a:pPr>
            <a:r>
              <a:rPr lang="en-US" dirty="0"/>
              <a:t>There is no </a:t>
            </a:r>
            <a:r>
              <a:rPr lang="en-US" dirty="0" smtClean="0"/>
              <a:t>conclusive evidence of permanent </a:t>
            </a:r>
            <a:r>
              <a:rPr lang="en-US" dirty="0"/>
              <a:t>or harmful bioeffects in humans below </a:t>
            </a:r>
            <a:r>
              <a:rPr lang="en-US" dirty="0" smtClean="0"/>
              <a:t>3.0T.  Most accidents happen because of user error!</a:t>
            </a:r>
          </a:p>
          <a:p>
            <a:pPr>
              <a:buFontTx/>
              <a:buNone/>
            </a:pPr>
            <a:endParaRPr lang="en-US" dirty="0"/>
          </a:p>
          <a:p>
            <a:pPr>
              <a:buFontTx/>
              <a:buNone/>
            </a:pPr>
            <a:r>
              <a:rPr lang="en-US" u="sng" dirty="0"/>
              <a:t>Reversible</a:t>
            </a:r>
            <a:r>
              <a:rPr lang="en-US" dirty="0"/>
              <a:t> abnormalities </a:t>
            </a:r>
            <a:r>
              <a:rPr lang="en-US" dirty="0" smtClean="0"/>
              <a:t>include (but </a:t>
            </a:r>
            <a:r>
              <a:rPr lang="en-US" dirty="0"/>
              <a:t>are not limited </a:t>
            </a:r>
            <a:r>
              <a:rPr lang="en-US" dirty="0" smtClean="0"/>
              <a:t>to):</a:t>
            </a:r>
            <a:endParaRPr lang="en-US" dirty="0"/>
          </a:p>
          <a:p>
            <a:pPr lvl="1"/>
            <a:r>
              <a:rPr lang="en-US" dirty="0"/>
              <a:t>Localized tissue and core body temperature heating</a:t>
            </a:r>
          </a:p>
          <a:p>
            <a:pPr lvl="1"/>
            <a:r>
              <a:rPr lang="en-US" dirty="0" smtClean="0"/>
              <a:t>Tingling sensations</a:t>
            </a:r>
            <a:endParaRPr lang="en-US" dirty="0"/>
          </a:p>
          <a:p>
            <a:pPr lvl="1"/>
            <a:r>
              <a:rPr lang="en-US" dirty="0"/>
              <a:t>Peripheral nerve stimulation (involuntary muscle contractions)</a:t>
            </a:r>
          </a:p>
          <a:p>
            <a:pPr lvl="1"/>
            <a:r>
              <a:rPr lang="en-US" dirty="0" smtClean="0"/>
              <a:t>Burns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229600" cy="762000"/>
          </a:xfrm>
        </p:spPr>
        <p:txBody>
          <a:bodyPr/>
          <a:lstStyle/>
          <a:p>
            <a:r>
              <a:rPr lang="en-US" dirty="0"/>
              <a:t>Bioeffects</a:t>
            </a:r>
          </a:p>
        </p:txBody>
      </p:sp>
      <p:sp>
        <p:nvSpPr>
          <p:cNvPr id="39939" name="Rectangle 3"/>
          <p:cNvSpPr>
            <a:spLocks noGrp="1" noChangeArrowheads="1"/>
          </p:cNvSpPr>
          <p:nvPr>
            <p:ph sz="quarter" idx="1"/>
          </p:nvPr>
        </p:nvSpPr>
        <p:spPr>
          <a:xfrm>
            <a:off x="457200" y="2133600"/>
            <a:ext cx="8229600" cy="3962400"/>
          </a:xfrm>
        </p:spPr>
        <p:txBody>
          <a:bodyPr>
            <a:noAutofit/>
          </a:bodyPr>
          <a:lstStyle/>
          <a:p>
            <a:pPr>
              <a:lnSpc>
                <a:spcPct val="90000"/>
              </a:lnSpc>
              <a:spcBef>
                <a:spcPts val="400"/>
              </a:spcBef>
            </a:pPr>
            <a:r>
              <a:rPr lang="en-US" sz="2400" dirty="0" smtClean="0"/>
              <a:t>Burn </a:t>
            </a:r>
            <a:r>
              <a:rPr lang="en-US" sz="2400" dirty="0"/>
              <a:t>Hazards are caused by damaged hardware or by electrical currents produced in conductive loops of material</a:t>
            </a:r>
            <a:r>
              <a:rPr lang="en-US" sz="2400" dirty="0" smtClean="0"/>
              <a:t>.</a:t>
            </a:r>
          </a:p>
          <a:p>
            <a:pPr lvl="1">
              <a:lnSpc>
                <a:spcPct val="90000"/>
              </a:lnSpc>
              <a:spcBef>
                <a:spcPts val="400"/>
              </a:spcBef>
            </a:pPr>
            <a:r>
              <a:rPr lang="en-US" sz="2000" dirty="0" smtClean="0"/>
              <a:t>It is important to not let the patient cross their legs or intertwine their fingers during the exam because it creates a closed circuit and can increase the heating in the subject</a:t>
            </a:r>
          </a:p>
          <a:p>
            <a:pPr lvl="1">
              <a:lnSpc>
                <a:spcPct val="90000"/>
              </a:lnSpc>
              <a:spcBef>
                <a:spcPts val="400"/>
              </a:spcBef>
            </a:pPr>
            <a:endParaRPr lang="en-US" sz="2000" dirty="0" smtClean="0"/>
          </a:p>
          <a:p>
            <a:pPr>
              <a:lnSpc>
                <a:spcPct val="90000"/>
              </a:lnSpc>
              <a:spcBef>
                <a:spcPts val="400"/>
              </a:spcBef>
            </a:pPr>
            <a:r>
              <a:rPr lang="en-US" sz="2400" dirty="0" smtClean="0"/>
              <a:t>Localized </a:t>
            </a:r>
            <a:r>
              <a:rPr lang="en-US" sz="2400" dirty="0"/>
              <a:t>heating is caused by RF </a:t>
            </a:r>
            <a:r>
              <a:rPr lang="en-US" sz="2400" dirty="0" smtClean="0"/>
              <a:t>energy </a:t>
            </a:r>
            <a:r>
              <a:rPr lang="en-US" sz="2400" dirty="0"/>
              <a:t>absorption to a volume of tissue</a:t>
            </a:r>
            <a:r>
              <a:rPr lang="en-US" sz="2400" dirty="0" smtClean="0"/>
              <a:t>.  FDA limits the amount of absorption we can give to the subject.</a:t>
            </a:r>
          </a:p>
          <a:p>
            <a:pPr>
              <a:lnSpc>
                <a:spcPct val="90000"/>
              </a:lnSpc>
              <a:spcBef>
                <a:spcPts val="400"/>
              </a:spcBef>
            </a:pPr>
            <a:endParaRPr lang="en-US" sz="2400" dirty="0" smtClean="0"/>
          </a:p>
          <a:p>
            <a:pPr>
              <a:lnSpc>
                <a:spcPct val="90000"/>
              </a:lnSpc>
              <a:spcBef>
                <a:spcPts val="400"/>
              </a:spcBef>
            </a:pPr>
            <a:endParaRPr lang="en-US" sz="2400" dirty="0"/>
          </a:p>
          <a:p>
            <a:pPr>
              <a:lnSpc>
                <a:spcPct val="90000"/>
              </a:lnSpc>
            </a:pP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619</TotalTime>
  <Words>2435</Words>
  <Application>Microsoft Office PowerPoint</Application>
  <PresentationFormat>On-screen Show (4:3)</PresentationFormat>
  <Paragraphs>284</Paragraphs>
  <Slides>42</Slides>
  <Notes>15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Civic</vt:lpstr>
      <vt:lpstr>MRI Safety, Policies and Procedures</vt:lpstr>
      <vt:lpstr>Outline of Presentation</vt:lpstr>
      <vt:lpstr>The Magnet is ALWAYS ON</vt:lpstr>
      <vt:lpstr>Magnetism</vt:lpstr>
      <vt:lpstr>Magnetic Fringe Fields</vt:lpstr>
      <vt:lpstr>Characteristics of the Magnetic Field</vt:lpstr>
      <vt:lpstr>3Tesla Magnets</vt:lpstr>
      <vt:lpstr>Bioeffects</vt:lpstr>
      <vt:lpstr>Bioeffects</vt:lpstr>
      <vt:lpstr>Specific Absorption Rate</vt:lpstr>
      <vt:lpstr>Forces in the MR Environment</vt:lpstr>
      <vt:lpstr>Translational Force: The Missile Effect</vt:lpstr>
      <vt:lpstr>Rotational/Torque Force:  Rotational Effect</vt:lpstr>
      <vt:lpstr>MRI Safety - Projectiles</vt:lpstr>
      <vt:lpstr>Metal Objects Becoming Projectiles</vt:lpstr>
      <vt:lpstr>Metal Objects Becoming Projectiles</vt:lpstr>
      <vt:lpstr>Accidents CAN Happen!</vt:lpstr>
      <vt:lpstr>Who should know MR Safety?</vt:lpstr>
      <vt:lpstr>Common examples of items that can become projectiles:</vt:lpstr>
      <vt:lpstr>What to in case of a medical emergency</vt:lpstr>
      <vt:lpstr>Examples of items public safety forces have that can become projectiles</vt:lpstr>
      <vt:lpstr>Items that can be damaged by the magnet</vt:lpstr>
      <vt:lpstr>What can you take into a magnetic field?</vt:lpstr>
      <vt:lpstr>Noise</vt:lpstr>
      <vt:lpstr>MRI Safety</vt:lpstr>
      <vt:lpstr>The Screening Process - Researcher</vt:lpstr>
      <vt:lpstr>The Screening Process – Research Volunteer</vt:lpstr>
      <vt:lpstr>Absolute Contraindications</vt:lpstr>
      <vt:lpstr>Tattoos</vt:lpstr>
      <vt:lpstr>Pregnancy and MRI</vt:lpstr>
      <vt:lpstr>Controlled Access Area</vt:lpstr>
      <vt:lpstr>Controlled Access Area Signs</vt:lpstr>
      <vt:lpstr>Operating Safely</vt:lpstr>
      <vt:lpstr>Magnetic Field / Scan Room Emergencies</vt:lpstr>
      <vt:lpstr>Magnetic Field / Scan Room Emergencies</vt:lpstr>
      <vt:lpstr>Emergency Stop / Shut Off Button</vt:lpstr>
      <vt:lpstr>Emergency Buttons @ the SCAN center: The E-Stop Button</vt:lpstr>
      <vt:lpstr>Quench / Emergency Run Down Button</vt:lpstr>
      <vt:lpstr>Quenching</vt:lpstr>
      <vt:lpstr>Emergency Buttons @ the SCAN center: The Quench Button</vt:lpstr>
      <vt:lpstr>Summary</vt:lpstr>
      <vt:lpstr>Congratulations!</vt:lpstr>
    </vt:vector>
  </TitlesOfParts>
  <Company>Stony Brook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MRI Safety and  Policies &amp; Procedures</dc:title>
  <dc:creator>kmburke</dc:creator>
  <cp:lastModifiedBy>kburke</cp:lastModifiedBy>
  <cp:revision>57</cp:revision>
  <dcterms:created xsi:type="dcterms:W3CDTF">2009-04-23T17:17:15Z</dcterms:created>
  <dcterms:modified xsi:type="dcterms:W3CDTF">2011-09-14T15:16:33Z</dcterms:modified>
</cp:coreProperties>
</file>